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Default ContentType="image/png" Extension="png"/>
  <Override ContentType="application/vnd.openxmlformats-officedocument.presentationml.notesSlide+xml" PartName="/ppt/notesSlides/notesSlid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theme+xml" PartName="/ppt/theme/theme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notesMaster+xml" PartName="/ppt/notesMasters/notes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58355" autoAdjust="0"/>
  </p:normalViewPr>
  <p:slideViewPr>
    <p:cSldViewPr snapToGrid="0">
      <p:cViewPr varScale="1">
        <p:scale>
          <a:sx n="41" d="100"/>
          <a:sy n="41" d="100"/>
        </p:scale>
        <p:origin x="-186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06BB5-2FD0-4FA0-8B47-E3D3A990BF47}" type="datetimeFigureOut">
              <a:rPr lang="ru-RU" smtClean="0"/>
              <a:pPr/>
              <a:t>14.01.2022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CD4FCE-9809-45C4-9C14-092EA6E7F5D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D4FCE-9809-45C4-9C14-092EA6E7F5DC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43AEC-D32D-4BB5-A4B5-BB3E27EF73F7}" type="datetimeFigureOut">
              <a:rPr lang="ru-RU"/>
              <a:pPr>
                <a:defRPr/>
              </a:pPr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BF1DF-B4B3-4100-80C5-6C5C3143B0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2DBA5-6875-476F-A121-F8F35D24569B}" type="datetimeFigureOut">
              <a:rPr lang="ru-RU"/>
              <a:pPr>
                <a:defRPr/>
              </a:pPr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60593-4830-421A-8863-24DE19AA83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8A3F7-8D5E-4AA9-9FC5-BC9F192BBA25}" type="datetimeFigureOut">
              <a:rPr lang="ru-RU"/>
              <a:pPr>
                <a:defRPr/>
              </a:pPr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FDBB9-26E2-4119-8360-5DF5813D46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590E9-80ED-47FA-B4D1-E79F1E766C3D}" type="datetimeFigureOut">
              <a:rPr lang="ru-RU"/>
              <a:pPr>
                <a:defRPr/>
              </a:pPr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CF013-EDA6-4B44-BB5D-B0B992B88D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5DCAE-7DAC-4181-8E59-7BE817644C47}" type="datetimeFigureOut">
              <a:rPr lang="ru-RU"/>
              <a:pPr>
                <a:defRPr/>
              </a:pPr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FBBDC-A7F5-47BE-B9B8-BB18E0DBCE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96C3D-2D0F-464C-A27C-005B4F776588}" type="datetimeFigureOut">
              <a:rPr lang="ru-RU"/>
              <a:pPr>
                <a:defRPr/>
              </a:pPr>
              <a:t>14.01.2022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6EF7E-D2DB-4631-A695-C20AD4E32F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B911A-99CC-430D-B471-8ADB0DE36FA9}" type="datetimeFigureOut">
              <a:rPr lang="ru-RU"/>
              <a:pPr>
                <a:defRPr/>
              </a:pPr>
              <a:t>14.01.2022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D4ACD-74D4-4168-AB0D-65D653CC53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ACA91-EE36-4C57-A7DB-D2AE81063D63}" type="datetimeFigureOut">
              <a:rPr lang="ru-RU"/>
              <a:pPr>
                <a:defRPr/>
              </a:pPr>
              <a:t>14.01.2022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B07A0-7DFB-420A-843B-7519D14FCF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994A4-3F47-4FD2-9025-85FA85131883}" type="datetimeFigureOut">
              <a:rPr lang="ru-RU"/>
              <a:pPr>
                <a:defRPr/>
              </a:pPr>
              <a:t>14.01.2022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0C2FD-06AD-4CF9-ABE0-6ED9BB176C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FD769-A426-430A-9C1B-062BBF187F6A}" type="datetimeFigureOut">
              <a:rPr lang="ru-RU"/>
              <a:pPr>
                <a:defRPr/>
              </a:pPr>
              <a:t>14.01.2022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931FD-80F3-4E94-95D4-3FCA14E2D6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15108-69A9-4B3F-9F15-771E99A9C4FF}" type="datetimeFigureOut">
              <a:rPr lang="ru-RU"/>
              <a:pPr>
                <a:defRPr/>
              </a:pPr>
              <a:t>14.01.2022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09D8D-51C3-465F-B59F-B21608E03A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4F014FD-2AC1-4C8B-9BC5-0E050D34F11B}" type="datetimeFigureOut">
              <a:rPr lang="ru-RU"/>
              <a:pPr>
                <a:defRPr/>
              </a:pPr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91A086-AB46-4751-96BD-BEB2A938AC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2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 ?><Relationships xmlns="http://schemas.openxmlformats.org/package/2006/relationships"><Relationship Id="rId3" Target="../media/image14.jpeg" Type="http://schemas.openxmlformats.org/officeDocument/2006/relationships/image"/><Relationship Id="rId2" Target="../media/image18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20.jpeg" Type="http://schemas.openxmlformats.org/officeDocument/2006/relationships/image"/><Relationship Id="rId4" Target="../media/image19.jpeg" Type="http://schemas.openxmlformats.org/officeDocument/2006/relationships/image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 ?><Relationships xmlns="http://schemas.openxmlformats.org/package/2006/relationships"><Relationship Id="rId3" Target="../media/image4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5.jpeg" Type="http://schemas.openxmlformats.org/officeDocument/2006/relationships/image"/></Relationships>
</file>

<file path=ppt/slides/_rels/slide5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7.jpeg" Type="http://schemas.openxmlformats.org/officeDocument/2006/relationships/image"/></Relationships>
</file>

<file path=ppt/slides/_rels/slide6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3" Target="../media/image1.jpeg" Type="http://schemas.openxmlformats.org/officeDocument/2006/relationships/image"/><Relationship Id="rId7" Target="../media/image12.jpe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7.xml" Type="http://schemas.openxmlformats.org/officeDocument/2006/relationships/slideLayout"/><Relationship Id="rId6" Target="../media/image11.jpeg" Type="http://schemas.openxmlformats.org/officeDocument/2006/relationships/image"/><Relationship Id="rId5" Target="../media/image10.jpeg" Type="http://schemas.openxmlformats.org/officeDocument/2006/relationships/image"/><Relationship Id="rId4" Target="../media/image9.jpeg" Type="http://schemas.openxmlformats.org/officeDocument/2006/relationships/image"/></Relationships>
</file>

<file path=ppt/slides/_rels/slide8.xml.rels><?xml version="1.0" encoding="UTF-8" standalone="yes" ?><Relationships xmlns="http://schemas.openxmlformats.org/package/2006/relationships"><Relationship Id="rId3" Target="../media/image13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3" Target="../media/image15.jpeg" Type="http://schemas.openxmlformats.org/officeDocument/2006/relationships/image"/><Relationship Id="rId2" Target="../media/image14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17.jpeg" Type="http://schemas.openxmlformats.org/officeDocument/2006/relationships/image"/><Relationship Id="rId4" Target="../media/image16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65100" y="127000"/>
            <a:ext cx="11938000" cy="1206500"/>
          </a:xfrm>
        </p:spPr>
        <p:txBody>
          <a:bodyPr/>
          <a:lstStyle/>
          <a:p>
            <a:pPr eaLnBrk="1" hangingPunct="1"/>
            <a:endParaRPr lang="ru-RU" sz="2800" b="1" smtClean="0">
              <a:solidFill>
                <a:srgbClr val="002060"/>
              </a:solidFill>
              <a:cs typeface="Aharoni" pitchFamily="2" charset="-79"/>
            </a:endParaRP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3414713"/>
            <a:ext cx="9144000" cy="1654175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3315" name="Рисунок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extBox 5"/>
          <p:cNvSpPr txBox="1">
            <a:spLocks noChangeArrowheads="1"/>
          </p:cNvSpPr>
          <p:nvPr/>
        </p:nvSpPr>
        <p:spPr bwMode="auto">
          <a:xfrm flipH="1">
            <a:off x="937846" y="1172308"/>
            <a:ext cx="996669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Calibri" pitchFamily="34" charset="0"/>
              </a:rPr>
              <a:t>Проект «По страницам сказок Корнея Чуковского в старшей</a:t>
            </a:r>
          </a:p>
          <a:p>
            <a:pPr algn="ctr"/>
            <a:r>
              <a:rPr lang="ru-RU" sz="2400" b="1" dirty="0">
                <a:latin typeface="Calibri" pitchFamily="34" charset="0"/>
              </a:rPr>
              <a:t> группе № 6 «Улыбка»</a:t>
            </a:r>
          </a:p>
          <a:p>
            <a:pPr algn="ctr"/>
            <a:r>
              <a:rPr lang="ru-RU" sz="2400" b="1" dirty="0">
                <a:latin typeface="Calibri" pitchFamily="34" charset="0"/>
              </a:rPr>
              <a:t>МБДОУ «Детский сад № 48»         </a:t>
            </a:r>
            <a:r>
              <a:rPr lang="ru-RU" sz="2400" b="1" dirty="0" smtClean="0">
                <a:latin typeface="Calibri" pitchFamily="34" charset="0"/>
              </a:rPr>
              <a:t>  </a:t>
            </a:r>
            <a:r>
              <a:rPr lang="ru-RU" sz="2400" b="1" dirty="0">
                <a:latin typeface="Calibri" pitchFamily="34" charset="0"/>
              </a:rPr>
              <a:t>Подготовила воспитатель Власова Т.В.</a:t>
            </a:r>
          </a:p>
        </p:txBody>
      </p:sp>
      <p:pic>
        <p:nvPicPr>
          <p:cNvPr id="13317" name="Picture 8" descr="IMG_20211216_16102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48175" y="2397125"/>
            <a:ext cx="3671888" cy="414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2531" name="TextBox 4"/>
          <p:cNvSpPr txBox="1">
            <a:spLocks noChangeArrowheads="1"/>
          </p:cNvSpPr>
          <p:nvPr/>
        </p:nvSpPr>
        <p:spPr bwMode="auto">
          <a:xfrm>
            <a:off x="3152775" y="1690688"/>
            <a:ext cx="6127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Играли в сказку «Телефон» – рассказывали по ролям</a:t>
            </a:r>
          </a:p>
        </p:txBody>
      </p:sp>
      <p:pic>
        <p:nvPicPr>
          <p:cNvPr id="1027" name="Picture 3" descr="C:\Users\Лариса\Desktop\проект сказки Чуковского\IMG_20211224_15445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6494" y="2086708"/>
            <a:ext cx="5627076" cy="4149969"/>
          </a:xfrm>
          <a:prstGeom prst="rect">
            <a:avLst/>
          </a:prstGeom>
          <a:noFill/>
        </p:spPr>
      </p:pic>
      <p:pic>
        <p:nvPicPr>
          <p:cNvPr id="11" name="Объект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01600"/>
            <a:ext cx="12192000" cy="695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C:\Users\Лариса\Desktop\проект сказки Чуковского\IMG_20211224_15451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05352" y="1103775"/>
            <a:ext cx="3235570" cy="5177596"/>
          </a:xfrm>
          <a:prstGeom prst="rect">
            <a:avLst/>
          </a:prstGeom>
          <a:noFill/>
        </p:spPr>
      </p:pic>
      <p:pic>
        <p:nvPicPr>
          <p:cNvPr id="1029" name="Picture 5" descr="C:\Users\Лариса\Desktop\проект сказки Чуковского\IMG_20211224_15445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96540" y="1148862"/>
            <a:ext cx="3707337" cy="504165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227386" y="0"/>
            <a:ext cx="79013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Calibri" pitchFamily="34" charset="0"/>
              </a:rPr>
              <a:t>Рассказывали сказку «Телефон»  по ролям</a:t>
            </a:r>
            <a:endParaRPr lang="ru-RU" sz="32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4338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633046" y="1289538"/>
            <a:ext cx="1096205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Calibri" pitchFamily="34" charset="0"/>
              </a:rPr>
              <a:t>       В </a:t>
            </a:r>
            <a:r>
              <a:rPr lang="ru-RU" sz="2000" dirty="0">
                <a:latin typeface="Calibri" pitchFamily="34" charset="0"/>
              </a:rPr>
              <a:t>группе № 6 «Улыбка» детского сада № 48 в декабре проводился среднесрочный проект «По страницам сказок Корнея Чуковского».</a:t>
            </a:r>
          </a:p>
          <a:p>
            <a:r>
              <a:rPr lang="ru-RU" sz="2000" dirty="0" smtClean="0">
                <a:latin typeface="Calibri" pitchFamily="34" charset="0"/>
              </a:rPr>
              <a:t>    Причиной </a:t>
            </a:r>
            <a:r>
              <a:rPr lang="ru-RU" sz="2000" dirty="0">
                <a:latin typeface="Calibri" pitchFamily="34" charset="0"/>
              </a:rPr>
              <a:t>для проведения данного проекта послужило отсутствие интереса у детей к чтению художественной литературы; незнание основных произведений художественной литературы: народных сказок, сказок и рассказов русских писателей; непонимание родителей значения чтения детских книг для воспитания ребёнка. Интерес к книгам подменяется просмотром телевизора и компьютерными играми.</a:t>
            </a:r>
          </a:p>
          <a:p>
            <a:r>
              <a:rPr lang="ru-RU" sz="2000" dirty="0" smtClean="0">
                <a:latin typeface="Calibri" pitchFamily="34" charset="0"/>
              </a:rPr>
              <a:t>    Сказки </a:t>
            </a:r>
            <a:r>
              <a:rPr lang="ru-RU" sz="2000" dirty="0">
                <a:latin typeface="Calibri" pitchFamily="34" charset="0"/>
              </a:rPr>
              <a:t>К.Чуковского расширяют знания детей об окружающем мире, воздействуют на личность ребёнка, развивают форму и ритм родного языка.</a:t>
            </a:r>
          </a:p>
          <a:p>
            <a:r>
              <a:rPr lang="ru-RU" sz="2000" dirty="0">
                <a:latin typeface="Calibri" pitchFamily="34" charset="0"/>
              </a:rPr>
              <a:t>Увлекательное общение с творчеством Корнея Чуковского будет способствовать развитию интереса к книге, что будет являться неотъемлемой  частью системы образования на этапе становления современной личности.</a:t>
            </a:r>
          </a:p>
          <a:p>
            <a:r>
              <a:rPr lang="ru-RU" sz="2000" b="1" dirty="0">
                <a:latin typeface="Calibri" pitchFamily="34" charset="0"/>
              </a:rPr>
              <a:t>Целью </a:t>
            </a:r>
            <a:r>
              <a:rPr lang="ru-RU" sz="2000" dirty="0">
                <a:latin typeface="Calibri" pitchFamily="34" charset="0"/>
              </a:rPr>
              <a:t>данного проекта является приобщение детей к чтению художественной литературы</a:t>
            </a:r>
            <a:r>
              <a:rPr lang="ru-RU" sz="2000" b="1" dirty="0">
                <a:latin typeface="Calibri" pitchFamily="34" charset="0"/>
              </a:rPr>
              <a:t> </a:t>
            </a:r>
            <a:r>
              <a:rPr lang="ru-RU" sz="2000" dirty="0">
                <a:latin typeface="Calibri" pitchFamily="34" charset="0"/>
              </a:rPr>
              <a:t>через знакомство с жизнью и творчеством Корнея Ивановича Чуковского.</a:t>
            </a:r>
            <a:endParaRPr lang="ru-RU" sz="2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5362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961292" y="1172308"/>
            <a:ext cx="988450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Задачи проекта: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2400" dirty="0">
                <a:latin typeface="+mn-lt"/>
                <a:cs typeface="+mn-cs"/>
              </a:rPr>
              <a:t>Прививать любовь к творчеству автора.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2400" dirty="0">
                <a:latin typeface="+mn-lt"/>
                <a:cs typeface="+mn-cs"/>
              </a:rPr>
              <a:t>Учить понимать занимательность сюжетов сказок К.И. Чуковского, особенность его языка.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2400" dirty="0">
                <a:latin typeface="+mn-lt"/>
                <a:cs typeface="+mn-cs"/>
              </a:rPr>
              <a:t>Воспитывать у детей чувство сострадания к слабым и беззащитным.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2400" dirty="0">
                <a:latin typeface="+mn-lt"/>
                <a:cs typeface="+mn-cs"/>
              </a:rPr>
              <a:t>На примере сказок К.И. Чуковского показать, что добро побеждает зло.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2400" dirty="0">
                <a:latin typeface="+mn-lt"/>
                <a:cs typeface="+mn-cs"/>
              </a:rPr>
              <a:t>Формировать у детей и взрослых устойчивый интерес к чтению художественных произведений через совместные мероприятия.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2400" dirty="0">
                <a:latin typeface="+mn-lt"/>
                <a:cs typeface="+mn-cs"/>
              </a:rPr>
              <a:t>Способствовать развитию творческих способностей, памяти, речи, внимания.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2400" dirty="0">
                <a:latin typeface="+mn-lt"/>
                <a:cs typeface="+mn-cs"/>
              </a:rPr>
              <a:t>Активизировать влияния семейного воспитания на развитие дошкольников, привлечение родителей к проблеме детского чтения.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6386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6387" name="TextBox 4"/>
          <p:cNvSpPr txBox="1">
            <a:spLocks noChangeArrowheads="1"/>
          </p:cNvSpPr>
          <p:nvPr/>
        </p:nvSpPr>
        <p:spPr bwMode="auto">
          <a:xfrm flipH="1">
            <a:off x="1172305" y="375138"/>
            <a:ext cx="10222523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Calibri" pitchFamily="34" charset="0"/>
              </a:rPr>
              <a:t>В группе был создан уголок книг Корнея Чуковского</a:t>
            </a:r>
          </a:p>
          <a:p>
            <a:pPr algn="ctr"/>
            <a:endParaRPr lang="ru-RU" sz="2400" b="1" dirty="0">
              <a:latin typeface="Calibri" pitchFamily="34" charset="0"/>
            </a:endParaRPr>
          </a:p>
        </p:txBody>
      </p:sp>
      <p:pic>
        <p:nvPicPr>
          <p:cNvPr id="16388" name="Picture 7" descr="IMG_20211216_16122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89538"/>
            <a:ext cx="6326380" cy="47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8" descr="IMG_20211216_16130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40429" y="1336430"/>
            <a:ext cx="5206718" cy="4663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7410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12192000" cy="8540750"/>
          </a:xfrm>
        </p:spPr>
      </p:pic>
      <p:pic>
        <p:nvPicPr>
          <p:cNvPr id="17412" name="Picture 7" descr="IMG_20211216_16155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1090" y="1885340"/>
            <a:ext cx="4819650" cy="572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8" descr="IMG_20211216_1618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1115" y="1836127"/>
            <a:ext cx="5519738" cy="579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TextBox 4"/>
          <p:cNvSpPr txBox="1">
            <a:spLocks noChangeArrowheads="1"/>
          </p:cNvSpPr>
          <p:nvPr/>
        </p:nvSpPr>
        <p:spPr bwMode="auto">
          <a:xfrm>
            <a:off x="797169" y="304800"/>
            <a:ext cx="10879015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Calibri" pitchFamily="34" charset="0"/>
              </a:rPr>
              <a:t>Д</a:t>
            </a:r>
            <a:r>
              <a:rPr lang="ru-RU" sz="2800" dirty="0" smtClean="0">
                <a:latin typeface="Calibri" pitchFamily="34" charset="0"/>
              </a:rPr>
              <a:t>ети </a:t>
            </a:r>
            <a:r>
              <a:rPr lang="ru-RU" sz="2800" dirty="0">
                <a:latin typeface="Calibri" pitchFamily="34" charset="0"/>
              </a:rPr>
              <a:t>с большим интересом рассматривали книги: разглядывали картинки , по памяти проговаривали сказки, тем самым демонстрируя свои знания  сказок К. Чуковского.</a:t>
            </a:r>
          </a:p>
          <a:p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843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165100" y="0"/>
            <a:ext cx="12357100" cy="6946900"/>
          </a:xfrm>
        </p:spPr>
      </p:pic>
      <p:sp>
        <p:nvSpPr>
          <p:cNvPr id="18435" name="TextBox 4"/>
          <p:cNvSpPr txBox="1">
            <a:spLocks noChangeArrowheads="1"/>
          </p:cNvSpPr>
          <p:nvPr/>
        </p:nvSpPr>
        <p:spPr bwMode="auto">
          <a:xfrm flipH="1">
            <a:off x="1852246" y="0"/>
            <a:ext cx="792479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Calibri" pitchFamily="34" charset="0"/>
              </a:rPr>
              <a:t>Смотрели мультфильмы по сказкам</a:t>
            </a:r>
          </a:p>
        </p:txBody>
      </p:sp>
      <p:pic>
        <p:nvPicPr>
          <p:cNvPr id="18436" name="Picture 6" descr="IMG_20211130_17025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7137" y="1195754"/>
            <a:ext cx="9304448" cy="5662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-304800" y="0"/>
            <a:ext cx="12496800" cy="6858000"/>
          </a:xfrm>
          <a:prstGeom prst="rect">
            <a:avLst/>
          </a:prstGeom>
        </p:spPr>
      </p:pic>
      <p:pic>
        <p:nvPicPr>
          <p:cNvPr id="2050" name="Picture 2" descr="C:\Users\Лариса\Desktop\проект сказки Чуковского\IMG_20211206_16072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367978" y="-14577647"/>
            <a:ext cx="4403108" cy="9540000"/>
          </a:xfrm>
          <a:prstGeom prst="rect">
            <a:avLst/>
          </a:prstGeom>
          <a:noFill/>
        </p:spPr>
      </p:pic>
      <p:pic>
        <p:nvPicPr>
          <p:cNvPr id="5" name="Рисунок 4" descr="C:\Users\Лариса\Desktop\проект сказки Чуковского\IMG_20211206_160721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125415"/>
            <a:ext cx="3212123" cy="5298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Лариса\Desktop\проект сказки Чуковского\IMG_20211206_160739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79632" y="1101969"/>
            <a:ext cx="3212122" cy="5369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Лариса\Desktop\проект сказки Чуковского\IMG_20211206_160756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628185" y="1055077"/>
            <a:ext cx="2954215" cy="5392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3540368" y="-2"/>
            <a:ext cx="50174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Calibri" pitchFamily="34" charset="0"/>
              </a:rPr>
              <a:t>Рисовали «Чудо-дерево</a:t>
            </a:r>
            <a:r>
              <a:rPr lang="ru-RU" b="1" dirty="0" smtClean="0">
                <a:latin typeface="Calibri" pitchFamily="34" charset="0"/>
              </a:rPr>
              <a:t>»</a:t>
            </a:r>
            <a:endParaRPr lang="ru-RU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0482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20483" name="Picture 5" descr="IMG_20211206_1720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10153" y="1274970"/>
            <a:ext cx="8499109" cy="5144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1506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-101600"/>
            <a:ext cx="12192000" cy="6959600"/>
          </a:xfrm>
        </p:spPr>
      </p:pic>
      <p:sp>
        <p:nvSpPr>
          <p:cNvPr id="21507" name="TextBox 4"/>
          <p:cNvSpPr txBox="1">
            <a:spLocks noChangeArrowheads="1"/>
          </p:cNvSpPr>
          <p:nvPr/>
        </p:nvSpPr>
        <p:spPr bwMode="auto">
          <a:xfrm>
            <a:off x="3657600" y="0"/>
            <a:ext cx="46355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Calibri" pitchFamily="34" charset="0"/>
              </a:rPr>
              <a:t>Лепили телефон</a:t>
            </a:r>
          </a:p>
        </p:txBody>
      </p:sp>
      <p:pic>
        <p:nvPicPr>
          <p:cNvPr id="21508" name="Picture 8" descr="IMG_20211224_16030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902" y="1219200"/>
            <a:ext cx="3487602" cy="4913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9" descr="IMG_20211224_1603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87337" y="1328615"/>
            <a:ext cx="3548779" cy="4767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7" descr="IMG_20211224_16053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66453" y="1379050"/>
            <a:ext cx="3735547" cy="4693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318</Words>
  <Application>Microsoft Office PowerPoint</Application>
  <PresentationFormat>Произвольный</PresentationFormat>
  <Paragraphs>24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«По страницам сказок Корнея Чуковского»в старшей группе № 6 «Улыбка  МБДОУ «Детский сад № 48»        Подготовла воспитатель Власова Т.В.</dc:title>
  <dc:creator>asus</dc:creator>
  <cp:lastModifiedBy>Лариса</cp:lastModifiedBy>
  <cp:revision>38</cp:revision>
  <dcterms:created xsi:type="dcterms:W3CDTF">2022-01-12T12:26:24Z</dcterms:created>
  <dcterms:modified xsi:type="dcterms:W3CDTF">2022-01-14T05:15:12Z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791697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S9.1.2</vt:lpwstr>
  </property>
</Properties>
</file>