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82" r:id="rId2"/>
    <p:sldId id="259" r:id="rId3"/>
    <p:sldId id="273" r:id="rId4"/>
    <p:sldId id="276" r:id="rId5"/>
    <p:sldId id="286" r:id="rId6"/>
    <p:sldId id="287" r:id="rId7"/>
    <p:sldId id="284" r:id="rId8"/>
    <p:sldId id="288" r:id="rId9"/>
    <p:sldId id="293" r:id="rId10"/>
    <p:sldId id="260" r:id="rId11"/>
    <p:sldId id="289" r:id="rId12"/>
    <p:sldId id="272" r:id="rId13"/>
    <p:sldId id="29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2" d="100"/>
          <a:sy n="62" d="100"/>
        </p:scale>
        <p:origin x="-134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9CED72-3603-47B8-84BD-8F337A560CB2}" type="datetimeFigureOut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3DAB98-43D5-4D34-837C-59AFE3E5C5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1995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0CFFA-0284-4A44-BC3E-8D0B14DB31A3}" type="datetime1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C0499-3E5A-42F8-AC21-CBBF77CB293C}" type="datetime1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D44DD-9B05-45CB-9DD9-B977125D5483}" type="datetime1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A58A44-4A6B-4191-884D-3704AFCB9188}" type="datetime1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0EDFE-787F-42E3-9AAB-9C47FBEB5188}" type="datetime1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BA359-6BE8-4C5C-8DCE-7921D3423041}" type="datetime1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CF674-9348-4E68-B9EC-C8A708E6EBC1}" type="datetime1">
              <a:rPr lang="ru-RU" smtClean="0"/>
              <a:pPr/>
              <a:t>27.11.2023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B95B3-CC7F-48BB-AA15-1B5A9C6358DA}" type="datetime1">
              <a:rPr lang="ru-RU" smtClean="0"/>
              <a:pPr/>
              <a:t>27.11.2023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38DD-1B5B-4C8C-A113-E4E035AACA20}" type="datetime1">
              <a:rPr lang="ru-RU" smtClean="0"/>
              <a:pPr/>
              <a:t>27.11.2023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15A1-44E8-45F6-A6CB-9D996A08F961}" type="datetime1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C01FC-00F8-4365-8FB9-A10D521FC878}" type="datetime1">
              <a:rPr lang="ru-RU" smtClean="0"/>
              <a:pPr/>
              <a:t>27.11.2023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9F39FE-66EF-4018-9A5C-0D4833A04D2E}" type="datetime1">
              <a:rPr lang="ru-RU" smtClean="0"/>
              <a:pPr/>
              <a:t>27.11.2023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3"/>
          <p:cNvSpPr/>
          <p:nvPr/>
        </p:nvSpPr>
        <p:spPr>
          <a:xfrm rot="36000">
            <a:off x="1059126" y="772464"/>
            <a:ext cx="6822146" cy="4004451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40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Microsoft YaHei" pitchFamily="2"/>
                <a:cs typeface="Mangal" pitchFamily="2"/>
              </a:rPr>
              <a:t> Муниципальное бюджетное образовательное учреждение </a:t>
            </a:r>
            <a:endParaRPr lang="ru-RU" sz="2400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Bookman Old Style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40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Microsoft YaHei" pitchFamily="2"/>
                <a:cs typeface="Mangal" pitchFamily="2"/>
              </a:rPr>
              <a:t>«Детский </a:t>
            </a:r>
            <a:r>
              <a:rPr lang="ru-RU" sz="240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Microsoft YaHei" pitchFamily="2"/>
                <a:cs typeface="Mangal" pitchFamily="2"/>
              </a:rPr>
              <a:t>сад №48» 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2400" b="1" dirty="0" smtClean="0">
              <a:solidFill>
                <a:srgbClr val="000000"/>
              </a:solidFill>
              <a:latin typeface="Bookman Old Style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2400" b="1" i="0" u="none" strike="noStrike" kern="1200" spc="0" dirty="0" smtClean="0">
              <a:ln>
                <a:noFill/>
              </a:ln>
              <a:solidFill>
                <a:srgbClr val="000000"/>
              </a:solidFill>
              <a:latin typeface="Bookman Old Style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8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Microsoft YaHei" pitchFamily="2"/>
                <a:cs typeface="Mangal" pitchFamily="2"/>
              </a:rPr>
              <a:t>Взаимодействие </a:t>
            </a:r>
            <a:r>
              <a:rPr lang="ru-RU" sz="2800" b="1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Microsoft YaHei" pitchFamily="2"/>
                <a:cs typeface="Mangal" pitchFamily="2"/>
              </a:rPr>
              <a:t>ДОУ и </a:t>
            </a:r>
            <a:r>
              <a:rPr lang="ru-RU" sz="2800" b="1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Bookman Old Style" pitchFamily="18"/>
                <a:ea typeface="Microsoft YaHei" pitchFamily="2"/>
                <a:cs typeface="Mangal" pitchFamily="2"/>
              </a:rPr>
              <a:t>семьи, посредством вовлечения родителей в процесс патриотического  воспитания дошкольников    </a:t>
            </a:r>
            <a:endParaRPr lang="ru-RU" sz="2800" b="1" i="0" u="none" strike="noStrike" kern="1200" spc="0" dirty="0">
              <a:ln>
                <a:noFill/>
              </a:ln>
              <a:solidFill>
                <a:srgbClr val="000000"/>
              </a:solidFill>
              <a:latin typeface="Bookman Old Style" pitchFamily="18"/>
              <a:ea typeface="Microsoft YaHei" pitchFamily="2"/>
              <a:cs typeface="Mangal" pitchFamily="2"/>
            </a:endParaRPr>
          </a:p>
        </p:txBody>
      </p:sp>
      <p:sp>
        <p:nvSpPr>
          <p:cNvPr id="4" name="Прямоугольник 5"/>
          <p:cNvSpPr/>
          <p:nvPr/>
        </p:nvSpPr>
        <p:spPr>
          <a:xfrm>
            <a:off x="1785960" y="4643446"/>
            <a:ext cx="4571640" cy="2251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5000" rIns="90000" bIns="450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endParaRPr lang="ru-RU" sz="1800" b="0" i="0" u="none" strike="noStrike" kern="1200" spc="0" dirty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3200" b="0" i="0" u="none" strike="noStrike" kern="1200" spc="0" dirty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Выполнила: воспитатель </a:t>
            </a:r>
            <a:r>
              <a:rPr lang="ru-RU" sz="3200" b="0" i="0" u="none" strike="noStrike" kern="1200" spc="0" dirty="0" smtClean="0">
                <a:ln>
                  <a:noFill/>
                </a:ln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 Медведева Евгения Александровна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/>
            </a:pPr>
            <a:r>
              <a:rPr lang="ru-RU" sz="2400" dirty="0" smtClean="0">
                <a:solidFill>
                  <a:srgbClr val="000000"/>
                </a:solidFill>
                <a:latin typeface="Calibri" pitchFamily="18"/>
                <a:ea typeface="Microsoft YaHei" pitchFamily="2"/>
                <a:cs typeface="Mangal" pitchFamily="2"/>
              </a:rPr>
              <a:t>Г.Барнаул 2023 </a:t>
            </a:r>
            <a:endParaRPr lang="ru-RU" sz="2400" b="0" i="0" u="none" strike="noStrike" kern="1200" spc="0" dirty="0">
              <a:ln>
                <a:noFill/>
              </a:ln>
              <a:solidFill>
                <a:srgbClr val="000000"/>
              </a:solidFill>
              <a:latin typeface="Calibri" pitchFamily="18"/>
              <a:ea typeface="Microsoft YaHei" pitchFamily="2"/>
              <a:cs typeface="Mangal" pitchFamily="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svpk.at.ua/8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26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0"/>
            <a:ext cx="5715008" cy="107154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«Наша семья-</a:t>
            </a:r>
            <a:b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Россия»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E:\IMG_20231108_164751_4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85860"/>
            <a:ext cx="8501122" cy="51971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http://svpk.at.ua/8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00090"/>
            <a:ext cx="9182324" cy="71438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8992" y="0"/>
            <a:ext cx="5715008" cy="1071546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Флаг </a:t>
            </a:r>
            <a:r>
              <a:rPr lang="ru-RU" sz="32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Росии</a:t>
            </a:r>
            <a:r>
              <a:rPr lang="ru-RU" sz="32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E:\IMG_20231108_175529_58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357298"/>
            <a:ext cx="4014197" cy="4786346"/>
          </a:xfrm>
          <a:prstGeom prst="rect">
            <a:avLst/>
          </a:prstGeom>
          <a:noFill/>
        </p:spPr>
      </p:pic>
      <p:pic>
        <p:nvPicPr>
          <p:cNvPr id="6" name="Picture 3" descr="E:\IMG_20231108_164751_47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785926"/>
            <a:ext cx="4191028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http://svpk.at.ua/8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260" y="0"/>
            <a:ext cx="918226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868" y="0"/>
            <a:ext cx="5572132" cy="1142984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«Люби и знай свой край родной»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1027" name="Picture 3" descr="C:\Users\user\Desktop\Посуда (3)\img4 (1)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71472" y="0"/>
            <a:ext cx="2928862" cy="2571744"/>
          </a:xfrm>
          <a:prstGeom prst="rect">
            <a:avLst/>
          </a:prstGeom>
          <a:noFill/>
        </p:spPr>
      </p:pic>
      <p:pic>
        <p:nvPicPr>
          <p:cNvPr id="1028" name="Picture 4" descr="C:\Users\user\Desktop\Посуда (3)\brn2021_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2626462"/>
            <a:ext cx="6858016" cy="4231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3640" cy="6857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714240" y="2214719"/>
            <a:ext cx="6300360" cy="1582199"/>
          </a:xfrm>
        </p:spPr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ru-RU" sz="5400" b="1" dirty="0">
                <a:solidFill>
                  <a:srgbClr val="FF0000"/>
                </a:solidFill>
                <a:latin typeface="Bookman Old Style" pitchFamily="18"/>
              </a:rPr>
              <a:t>СПАСИБО </a:t>
            </a:r>
            <a:br>
              <a:rPr lang="ru-RU" sz="5400" b="1" dirty="0">
                <a:solidFill>
                  <a:srgbClr val="FF0000"/>
                </a:solidFill>
                <a:latin typeface="Bookman Old Style" pitchFamily="18"/>
              </a:rPr>
            </a:br>
            <a:r>
              <a:rPr lang="ru-RU" sz="5400" b="1" dirty="0">
                <a:solidFill>
                  <a:srgbClr val="FF0000"/>
                </a:solidFill>
                <a:latin typeface="Bookman Old Style" pitchFamily="18"/>
              </a:rPr>
              <a:t>ЗА ВНИМАНИЕ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pk.at.ua/8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900"/>
            <a:ext cx="9144001" cy="70009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572560" cy="1214422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Цель</a:t>
            </a:r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формирование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у детей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дошкольного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возраста чувства  любви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, уважения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, и гордости к Родине. .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285860"/>
            <a:ext cx="8258204" cy="514353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 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воспитание любви и привязанности к своей семье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дому, дет.саду, городу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-формирование бережного отношения к природе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ко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всему живому;</a:t>
            </a:r>
          </a:p>
          <a:p>
            <a:pPr algn="ctr">
              <a:buFontTx/>
              <a:buChar char="-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развитие интереса к русским традициям и промыслам;</a:t>
            </a:r>
          </a:p>
          <a:p>
            <a:pPr algn="ctr">
              <a:buFontTx/>
              <a:buChar char="-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Знакомство детей с символами государства (флаг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герб,гимн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>
              <a:buFontTx/>
              <a:buChar char="-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воспитание уважения к защитникам Родины;</a:t>
            </a:r>
          </a:p>
          <a:p>
            <a:pPr algn="ctr">
              <a:buFontTx/>
              <a:buChar char="-"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развитие чувства ответственности и гордости за достижения страны.</a:t>
            </a:r>
          </a:p>
          <a:p>
            <a:pPr algn="ctr">
              <a:buFontTx/>
              <a:buChar char="-"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Char char="-"/>
            </a:pPr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                          </a:t>
            </a:r>
            <a:endParaRPr lang="ru-RU" sz="28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svpk.at.ua/8.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226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7972452" cy="1928826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Нравственно- патриотическое </a:t>
            </a:r>
            <a:r>
              <a:rPr lang="ru-RU" sz="31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31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дошкольников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будет </a:t>
            </a:r>
            <a:r>
              <a:rPr lang="ru-RU" sz="2700" i="1" dirty="0">
                <a:latin typeface="Times New Roman" pitchFamily="18" charset="0"/>
                <a:cs typeface="Times New Roman" pitchFamily="18" charset="0"/>
              </a:rPr>
              <a:t>фундаментом для воспитания 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будущего</a:t>
            </a:r>
            <a:br>
              <a:rPr lang="ru-RU" sz="27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i="1" dirty="0">
                <a:latin typeface="Times New Roman" pitchFamily="18" charset="0"/>
                <a:cs typeface="Times New Roman" pitchFamily="18" charset="0"/>
              </a:rPr>
              <a:t>поколения, обладающего духовно-нравственными ценностями, гражданско-патриотическими 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чувствами</a:t>
            </a:r>
            <a:r>
              <a:rPr lang="ru-RU" sz="2700" i="1" dirty="0">
                <a:latin typeface="Times New Roman" pitchFamily="18" charset="0"/>
                <a:cs typeface="Times New Roman" pitchFamily="18" charset="0"/>
              </a:rPr>
              <a:t>, уважающими культурное, 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историческое </a:t>
            </a:r>
            <a:r>
              <a:rPr lang="ru-RU" sz="2700" i="1" dirty="0">
                <a:latin typeface="Times New Roman" pitchFamily="18" charset="0"/>
                <a:cs typeface="Times New Roman" pitchFamily="18" charset="0"/>
              </a:rPr>
              <a:t>прошлое и </a:t>
            </a: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i="1" dirty="0" smtClean="0">
                <a:latin typeface="Times New Roman" pitchFamily="18" charset="0"/>
                <a:cs typeface="Times New Roman" pitchFamily="18" charset="0"/>
              </a:rPr>
              <a:t>настоящее </a:t>
            </a:r>
            <a:r>
              <a:rPr lang="ru-RU" sz="2700" i="1" dirty="0"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ru-RU" sz="2800" dirty="0"/>
              <a:t>.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lum bright="-1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vpk.at.ua/8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7000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166843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928670"/>
            <a:ext cx="85011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Проблема патриотического воспитания детей дошкольного возраста сегодня чрезвычайна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актуальна.Будущее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нашей страны зависит от духовного потенциала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подростающего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поколения: его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ответственности,чесности,доброты,готовности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служить Отечеству и др.Патриотическое воспитание- это не только воспитание любви к родному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дому,семье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городу, но и воспитание уважительного отношения к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труду.Патриотическое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чувство не возникает само по себе , это результат длительного целенаправленного воспитательного воздействия 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человека,начиная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 самого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детства.То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какие нравственные качества разовьются у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ребенка,зависит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прежде всего от родителей и окружающих его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взрослых,как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они его воспитают ,какими впечатлениями обогатят.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vpk.at.ua/8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7000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166843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928670"/>
            <a:ext cx="8501122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Реализация: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Для реализации существуют следующие формы организации деятельности образовательного процесса: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игра,игровое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упражнение,занятие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чтение,беседа,разговор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-творческое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дело,выставки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проекты,наблюдения,прогулки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праздники,развлечения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vpk.at.ua/8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7000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166843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28596" y="928670"/>
            <a:ext cx="87154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Реализация: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Проведение бесед на тему «Моя семья»,рассказы родных  и близких людях.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Ознакомление детей с  родным городом Барнаулом.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Знакомство с родной  страной, расширение представлении  о значении государственных символах России.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Приобщение детей к истокам русской культуры.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Приобщение к художественному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творчеству,литературе,природе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Разучивание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стихов,песен,что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способствует развитию личности в духе патриотизма.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vpk.at.ua/8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7000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166843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0"/>
            <a:ext cx="5429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Итоги: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714356"/>
            <a:ext cx="850112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процессе совместной деятельности педагогов, детей и родителей можно успешно решать задачи по воспитанию у детей любви и привязанности к семье, родному дому, детскому саду, городу. Подводя итоги можно отметить, что у детей развиты познавательные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интересы,они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отзывчивы и доброжелательны к людям, в пределах возраста развиты нравственно-патриотические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чувства.Таким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образом,целесообразно,одновременно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с детьми и родителями исходя из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того,что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преобладающая часть родителей не имеют достаточных знаний об истории родного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города.патриотическое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воспитание детей организовывать во взаимодействии дошкольного учреждения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семьи.Необходимо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создание работы педагогов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родителей,которая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позволит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планомерно,активно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вовлекать родителей в патриотическое воспитание детей.</a:t>
            </a:r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vpk.at.ua/8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70009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166843"/>
            <a:ext cx="8143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00430" y="0"/>
            <a:ext cx="54292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Итоги:</a:t>
            </a:r>
            <a:endParaRPr lang="ru-RU" sz="32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28596" y="714356"/>
            <a:ext cx="850112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Успех патриотического воспитания детей во многом зависит и от родителей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семьи, той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атмосферы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 которая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его окружает.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Родители становятся единомышленниками, способными оценить возможности ребенка и вместе с педагогами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участвовать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формировании патриотических чувств ребенка.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Результат работы позволяет сделать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вывод,что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использование проектного метода в целях формирования патриотических качеств у дошкольников совместно с родителями является действенным 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эффективным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svpk.at.ua/8.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1166843"/>
            <a:ext cx="814393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/>
              <a:t>семья       детский сад       родная</a:t>
            </a:r>
          </a:p>
          <a:p>
            <a:r>
              <a:rPr lang="ru-RU" sz="4400" b="1" dirty="0" smtClean="0"/>
              <a:t> </a:t>
            </a:r>
            <a:r>
              <a:rPr lang="ru-RU" sz="4400" b="1" dirty="0" err="1" smtClean="0"/>
              <a:t>улица,район</a:t>
            </a:r>
            <a:r>
              <a:rPr lang="ru-RU" sz="4400" b="1" dirty="0" smtClean="0"/>
              <a:t>        родной город    </a:t>
            </a:r>
            <a:r>
              <a:rPr lang="ru-RU" sz="4400" b="1" dirty="0" err="1" smtClean="0"/>
              <a:t>страна,столица,символика</a:t>
            </a:r>
            <a:r>
              <a:rPr lang="ru-RU" sz="4400" b="1" dirty="0" smtClean="0"/>
              <a:t>   права и обязанности</a:t>
            </a:r>
          </a:p>
          <a:p>
            <a:r>
              <a:rPr lang="ru-RU" sz="4400" b="1" dirty="0" smtClean="0"/>
              <a:t>(конституция)</a:t>
            </a:r>
            <a:endParaRPr lang="ru-RU" sz="44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868" y="0"/>
            <a:ext cx="535785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Главные аспекты: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2143108" y="1428736"/>
            <a:ext cx="500066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5929322" y="1357298"/>
            <a:ext cx="64294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857620" y="2000240"/>
            <a:ext cx="64294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>
            <a:off x="8165592" y="2000240"/>
            <a:ext cx="54981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7215206" y="2714620"/>
            <a:ext cx="642942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</TotalTime>
  <Words>473</Words>
  <Application>Microsoft Office PowerPoint</Application>
  <PresentationFormat>Экран (4:3)</PresentationFormat>
  <Paragraphs>49</Paragraphs>
  <Slides>13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    Цель: формирование у детей дошкольного возраста чувства  любви, уважения, и гордости к Родине. .</vt:lpstr>
      <vt:lpstr>          Нравственно- патриотическое воспитание дошкольников  будет фундаментом для воспитания будущего  поколения, обладающего духовно-нравственными ценностями, гражданско-патриотическими  чувствами, уважающими культурное,  историческое прошлое и  настоящее России.</vt:lpstr>
      <vt:lpstr>Слайд 4</vt:lpstr>
      <vt:lpstr>Слайд 5</vt:lpstr>
      <vt:lpstr>Слайд 6</vt:lpstr>
      <vt:lpstr>Слайд 7</vt:lpstr>
      <vt:lpstr>Слайд 8</vt:lpstr>
      <vt:lpstr>Слайд 9</vt:lpstr>
      <vt:lpstr>«Наша семья-  Россия»</vt:lpstr>
      <vt:lpstr>«Флаг Росии»</vt:lpstr>
      <vt:lpstr> «Люби и знай свой край родной»  </vt:lpstr>
      <vt:lpstr>СПАСИБО 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Владелец</cp:lastModifiedBy>
  <cp:revision>70</cp:revision>
  <dcterms:modified xsi:type="dcterms:W3CDTF">2023-11-27T11:19:09Z</dcterms:modified>
</cp:coreProperties>
</file>