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67" r:id="rId4"/>
    <p:sldId id="266" r:id="rId5"/>
    <p:sldId id="268" r:id="rId6"/>
  </p:sldIdLst>
  <p:sldSz cx="10477500" cy="7345363"/>
  <p:notesSz cx="6858000" cy="9144000"/>
  <p:defaultTextStyle>
    <a:defPPr>
      <a:defRPr lang="ru-RU"/>
    </a:defPPr>
    <a:lvl1pPr marL="0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367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551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73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918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5102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4285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469" algn="l" defTabSz="10183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4">
          <p15:clr>
            <a:srgbClr val="A4A3A4"/>
          </p15:clr>
        </p15:guide>
        <p15:guide id="2" pos="3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67" y="58"/>
      </p:cViewPr>
      <p:guideLst>
        <p:guide orient="horz" pos="2314"/>
        <p:guide pos="33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2281824"/>
            <a:ext cx="8905875" cy="157449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25" y="4162373"/>
            <a:ext cx="7334250" cy="18771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6187" y="294156"/>
            <a:ext cx="2357438" cy="6267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3875" y="294156"/>
            <a:ext cx="6897688" cy="6267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650" y="4720076"/>
            <a:ext cx="8905875" cy="145887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650" y="3113279"/>
            <a:ext cx="8905875" cy="160679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7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9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5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42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3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3875" y="1713919"/>
            <a:ext cx="4627563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6062" y="1713919"/>
            <a:ext cx="4627563" cy="48476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875" y="1644205"/>
            <a:ext cx="4629382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875" y="2329432"/>
            <a:ext cx="4629382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22425" y="1644205"/>
            <a:ext cx="4631201" cy="68522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200" b="1"/>
            </a:lvl2pPr>
            <a:lvl3pPr marL="1018367" indent="0">
              <a:buNone/>
              <a:defRPr sz="2000" b="1"/>
            </a:lvl3pPr>
            <a:lvl4pPr marL="1527551" indent="0">
              <a:buNone/>
              <a:defRPr sz="1800" b="1"/>
            </a:lvl4pPr>
            <a:lvl5pPr marL="2036735" indent="0">
              <a:buNone/>
              <a:defRPr sz="1800" b="1"/>
            </a:lvl5pPr>
            <a:lvl6pPr marL="2545918" indent="0">
              <a:buNone/>
              <a:defRPr sz="1800" b="1"/>
            </a:lvl6pPr>
            <a:lvl7pPr marL="3055102" indent="0">
              <a:buNone/>
              <a:defRPr sz="1800" b="1"/>
            </a:lvl7pPr>
            <a:lvl8pPr marL="3564285" indent="0">
              <a:buNone/>
              <a:defRPr sz="1800" b="1"/>
            </a:lvl8pPr>
            <a:lvl9pPr marL="407346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2425" y="2329432"/>
            <a:ext cx="4631201" cy="42320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6" y="292454"/>
            <a:ext cx="3447025" cy="124463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6411" y="292455"/>
            <a:ext cx="5857214" cy="6269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3876" y="1537086"/>
            <a:ext cx="3447025" cy="5024433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663" y="5141754"/>
            <a:ext cx="6286500" cy="60701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53663" y="656322"/>
            <a:ext cx="6286500" cy="4407218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7" indent="0">
              <a:buNone/>
              <a:defRPr sz="2700"/>
            </a:lvl3pPr>
            <a:lvl4pPr marL="1527551" indent="0">
              <a:buNone/>
              <a:defRPr sz="2200"/>
            </a:lvl4pPr>
            <a:lvl5pPr marL="2036735" indent="0">
              <a:buNone/>
              <a:defRPr sz="2200"/>
            </a:lvl5pPr>
            <a:lvl6pPr marL="2545918" indent="0">
              <a:buNone/>
              <a:defRPr sz="2200"/>
            </a:lvl6pPr>
            <a:lvl7pPr marL="3055102" indent="0">
              <a:buNone/>
              <a:defRPr sz="2200"/>
            </a:lvl7pPr>
            <a:lvl8pPr marL="3564285" indent="0">
              <a:buNone/>
              <a:defRPr sz="2200"/>
            </a:lvl8pPr>
            <a:lvl9pPr marL="4073469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3663" y="5748767"/>
            <a:ext cx="6286500" cy="862059"/>
          </a:xfrm>
        </p:spPr>
        <p:txBody>
          <a:bodyPr/>
          <a:lstStyle>
            <a:lvl1pPr marL="0" indent="0">
              <a:buNone/>
              <a:defRPr sz="1600"/>
            </a:lvl1pPr>
            <a:lvl2pPr marL="509184" indent="0">
              <a:buNone/>
              <a:defRPr sz="1300"/>
            </a:lvl2pPr>
            <a:lvl3pPr marL="1018367" indent="0">
              <a:buNone/>
              <a:defRPr sz="1100"/>
            </a:lvl3pPr>
            <a:lvl4pPr marL="1527551" indent="0">
              <a:buNone/>
              <a:defRPr sz="1000"/>
            </a:lvl4pPr>
            <a:lvl5pPr marL="2036735" indent="0">
              <a:buNone/>
              <a:defRPr sz="1000"/>
            </a:lvl5pPr>
            <a:lvl6pPr marL="2545918" indent="0">
              <a:buNone/>
              <a:defRPr sz="1000"/>
            </a:lvl6pPr>
            <a:lvl7pPr marL="3055102" indent="0">
              <a:buNone/>
              <a:defRPr sz="1000"/>
            </a:lvl7pPr>
            <a:lvl8pPr marL="3564285" indent="0">
              <a:buNone/>
              <a:defRPr sz="1000"/>
            </a:lvl8pPr>
            <a:lvl9pPr marL="407346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294155"/>
            <a:ext cx="9429750" cy="1224227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875" y="1713919"/>
            <a:ext cx="9429750" cy="4847600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3875" y="6808064"/>
            <a:ext cx="2444750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1673-2E86-4C65-870F-E150D7A32461}" type="datetimeFigureOut">
              <a:rPr lang="ru-RU" smtClean="0"/>
              <a:pPr/>
              <a:t>пн 15.02.21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79813" y="6808064"/>
            <a:ext cx="3317875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08875" y="6808064"/>
            <a:ext cx="2444750" cy="391073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6BA6-FEDA-4874-A97C-4781B432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36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3" indent="-318240" algn="l" defTabSz="101836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59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3" indent="-254592" algn="l" defTabSz="101836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6" indent="-254592" algn="l" defTabSz="101836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0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4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77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1" indent="-254592" algn="l" defTabSz="101836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7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1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18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2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5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69" algn="l" defTabSz="10183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494334" y="2376537"/>
            <a:ext cx="7367044" cy="231882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lIns="101837" tIns="50918" rIns="101837" bIns="50918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Консультация для родителей</a:t>
            </a: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 детей среднего дошкольного возраста»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" y="0"/>
            <a:ext cx="10408573" cy="7297042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09660" y="870697"/>
            <a:ext cx="4073106" cy="564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ребёнка дошкольного возраста игра является ведущей деятельностью, в которой проходит его психическое развитие, формируется личность в целом.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Жизнь взрослых интересует детей не только своей внешней стороной. Их привлекает внутренний мир людей, взаимоотношения между ними, отношение родителей друг к другу, к друзьям, к другим близким, самому ребёнку. Их отношение к труду, к окружающим предметам.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подражают родителям: манере обращаться с окружающими, их поступками, трудовым действиям. И всё это они переносят в свои игры, закрепляя, таким образом, накопленный опыт поведения, формы отношения.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sun9-23.userapi.com/impf/fWoJ4ubUNU7kff6Cwesf_98aPhVrGnOHkN9z_g/adFENU903cI.jpg?size=720x1560&amp;quality=96&amp;proxy=1&amp;sign=00bd1a4f832f9e3d3007172fd17c9192&amp;type=alb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3" b="17888"/>
          <a:stretch/>
        </p:blipFill>
        <p:spPr bwMode="auto">
          <a:xfrm>
            <a:off x="5742806" y="1459853"/>
            <a:ext cx="31320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477499" cy="7345363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73372" y="1208821"/>
            <a:ext cx="3909394" cy="564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Совместные игры родителей с детьми духовно и эмоционально обогащает детей, удовлетворяют потребность в общении с близкими людьми, укрепляют веру в свои силы.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важнейших способов развитию игры маленького ребёнка, является подбор игрушек по возрасту. Для малыша игрушка – центр игры, материальная опора. Она наталкивает его на тему игры, рождает новые связи, вызывает желание действовать с ней, обогащает чувственный опыт. Но игрушки, которые нравятся взрослым, не всегда оказывают воспитательное значение для детей. Иногда простая коробка из-под обуви ценнее любой заводной игрушки.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sun9-19.userapi.com/impf/Wls_eZFmhAFxqWyyR6uHOtsmAPU9I4zR6OCxmA/_nprSySfLhI.jpg?size=720x1560&amp;quality=96&amp;proxy=1&amp;sign=dc5681f38a48576ce385bad188a0df51&amp;type=alb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9" b="20478"/>
          <a:stretch/>
        </p:blipFill>
        <p:spPr bwMode="auto">
          <a:xfrm>
            <a:off x="5814814" y="1800473"/>
            <a:ext cx="3096344" cy="3985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12" y="-19025"/>
            <a:ext cx="10482211" cy="7364388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09660" y="207259"/>
            <a:ext cx="4937202" cy="67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09184" algn="l"/>
              </a:tabLs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Ребёнок очень рад минутам, подаренным ему родителями в игре.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Игрой можно увлечь, заставить играть нельзя!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Природа игры такова, что при отсутствии абсолютной добровольности, она перестает быть игрой.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объясняйте ребенку, как надо играть, а играйте вместе с ним , принимая позицию партнера, а не учителя.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забывайте о своевременном переходе ребенка к более сложным способам игры, используя для этого ее особые формы и развертывая соответствующим образом ее сюжет.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09184" algn="l"/>
              </a:tabLst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упускайте из виду, что ребенок должен научиться согласовывать игровые действия с партнерами-сверстниками, поэтому не стремитесь все время угадывать направление его мысли. Партнеры по игре должны пояснять смысл игровых действий друг другу. Делайте это сами и стимулируйте к этому ребенка.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sun9-16.userapi.com/impf/zxW8fFoKCyOEdFIpBOQ3PuYuaZxZrxi4x7ik7g/_687BGYEvps.jpg?size=1280x960&amp;quality=96&amp;proxy=1&amp;sign=c5b835e86d988acc41548b089a56dcaf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973" y="2376537"/>
            <a:ext cx="374441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.depositphotos.com/1719108/1368/i/950/depositphotos_13686657-stock-photo-the-framing-for-misc-us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" y="0"/>
            <a:ext cx="10477499" cy="7345363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64092" y="765122"/>
            <a:ext cx="8103711" cy="57966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1837" tIns="50918" rIns="101837" bIns="50918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Доставьте радость своему ребенку и себе заодно — поиграйте вместе. Не знаете, во что? Посмотрите ниже, предлагаемые  игры не просто интересные, но и полезные.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Нарисовать на бумаге большой желтый круг. Затем поочередно (один штрих делает ребенок, следующий — мама или папа и т.д.) пририсовать к солнцу как можно больше лучей 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Змея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Нарисовать большую змею. Теперь нужно разрисовать змеиную кожу, поочередно нанося разноцветными фломастерами узор из звездочек, точек, волнистых и зигзагообразных линий и т.д.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Вылепить ежика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парке или лесу насобирать коротких тонких палочек. Сделать из пластилина короткую толстую колбаску и воткнуть в нее собранные палочки: получится ежик 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Тренировка памяти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подносе укладываются шесть различных небольших предметов, например игрушечный автомобиль, конфетка, карандаш, точилка, расческа, ложка… В течение короткого времени ребенок запоминает, что лежит, потом поднос чем-нибудь накрывают. Что под покрывалом? Затем поменяться ролями 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Ветеринарная больница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Мягкие игрушки укладываем в постель и лечим: перевязываем, даем лекарства, измеряем температуру, ставим компрессы и т.д.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Картинки-кляксы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Брызнуть тушь на бумагу. Бумагу сложить кляксой внутрь, затем снова развернуть. Из отпечатков нарисовать картинку.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7. </a:t>
            </a:r>
            <a:r>
              <a:rPr lang="ru-RU" sz="16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Фигура-коврик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Из брюк, рубашки и ботинок выкладываем на полу фигуру. Рисуем на бумаге подходящее по размеру лицо, вырезаем и прикладываем.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332</Words>
  <Application>Microsoft Office PowerPoint</Application>
  <PresentationFormat>Произвольный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Пользователь</cp:lastModifiedBy>
  <cp:revision>21</cp:revision>
  <dcterms:created xsi:type="dcterms:W3CDTF">2018-11-15T13:42:52Z</dcterms:created>
  <dcterms:modified xsi:type="dcterms:W3CDTF">2021-02-15T12:07:21Z</dcterms:modified>
</cp:coreProperties>
</file>