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50"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Date Placeholder 29"/>
          <p:cNvSpPr>
            <a:spLocks noGrp="1"/>
          </p:cNvSpPr>
          <p:nvPr>
            <p:ph type="dt" sz="half" idx="10"/>
          </p:nvPr>
        </p:nvSpPr>
        <p:spPr/>
        <p:txBody>
          <a:bodyPr/>
          <a:lstStyle/>
          <a:p>
            <a:fld id="{B4C71EC6-210F-42DE-9C53-41977AD35B3D}" type="datetimeFigureOut">
              <a:rPr lang="ru-RU" smtClean="0"/>
              <a:t>вс 14.03.21</a:t>
            </a:fld>
            <a:endParaRPr lang="ru-RU"/>
          </a:p>
        </p:txBody>
      </p:sp>
      <p:sp>
        <p:nvSpPr>
          <p:cNvPr id="19" name="Footer Placeholder 18"/>
          <p:cNvSpPr>
            <a:spLocks noGrp="1"/>
          </p:cNvSpPr>
          <p:nvPr>
            <p:ph type="ftr" sz="quarter" idx="11"/>
          </p:nvPr>
        </p:nvSpPr>
        <p:spPr/>
        <p:txBody>
          <a:bodyPr/>
          <a:lstStyle/>
          <a:p>
            <a:endParaRPr lang="ru-RU"/>
          </a:p>
        </p:txBody>
      </p:sp>
      <p:sp>
        <p:nvSpPr>
          <p:cNvPr id="27" name="Slide Number Placeholder 26"/>
          <p:cNvSpPr>
            <a:spLocks noGrp="1"/>
          </p:cNvSpPr>
          <p:nvPr>
            <p:ph type="sldNum" sz="quarter" idx="12"/>
          </p:nvPr>
        </p:nvSpPr>
        <p:spPr/>
        <p:txBody>
          <a:bodyPr/>
          <a:lstStyle/>
          <a:p>
            <a:fld id="{B19B0651-EE4F-4900-A07F-96A6BFA9D0F0}"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ru-RU" smtClean="0"/>
              <a:t>Образец заголовка</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B4C71EC6-210F-42DE-9C53-41977AD35B3D}" type="datetimeFigureOut">
              <a:rPr lang="ru-RU" smtClean="0"/>
              <a:t>вс 14.03.21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B4C71EC6-210F-42DE-9C53-41977AD35B3D}" type="datetimeFigureOut">
              <a:rPr lang="ru-RU" smtClean="0"/>
              <a:t>вс 14.03.21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ru-RU" smtClean="0"/>
              <a:t>Образец заголовка</a:t>
            </a:r>
            <a:endParaRPr kumimoji="0" lang="en-US"/>
          </a:p>
        </p:txBody>
      </p:sp>
      <p:sp>
        <p:nvSpPr>
          <p:cNvPr id="3" name="Content Placeholder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B4C71EC6-210F-42DE-9C53-41977AD35B3D}" type="datetimeFigureOut">
              <a:rPr lang="ru-RU" smtClean="0"/>
              <a:t>вс 14.03.21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вс 14.03.21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Date Placeholder 4"/>
          <p:cNvSpPr>
            <a:spLocks noGrp="1"/>
          </p:cNvSpPr>
          <p:nvPr>
            <p:ph type="dt" sz="half" idx="10"/>
          </p:nvPr>
        </p:nvSpPr>
        <p:spPr/>
        <p:txBody>
          <a:bodyPr/>
          <a:lstStyle/>
          <a:p>
            <a:fld id="{B4C71EC6-210F-42DE-9C53-41977AD35B3D}" type="datetimeFigureOut">
              <a:rPr lang="ru-RU" smtClean="0"/>
              <a:t>вс 14.03.21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Date Placeholder 6"/>
          <p:cNvSpPr>
            <a:spLocks noGrp="1"/>
          </p:cNvSpPr>
          <p:nvPr>
            <p:ph type="dt" sz="half" idx="10"/>
          </p:nvPr>
        </p:nvSpPr>
        <p:spPr/>
        <p:txBody>
          <a:bodyPr/>
          <a:lstStyle/>
          <a:p>
            <a:fld id="{B4C71EC6-210F-42DE-9C53-41977AD35B3D}" type="datetimeFigureOut">
              <a:rPr lang="ru-RU" smtClean="0"/>
              <a:t>вс 14.03.21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Date Placeholder 2"/>
          <p:cNvSpPr>
            <a:spLocks noGrp="1"/>
          </p:cNvSpPr>
          <p:nvPr>
            <p:ph type="dt" sz="half" idx="10"/>
          </p:nvPr>
        </p:nvSpPr>
        <p:spPr/>
        <p:txBody>
          <a:bodyPr/>
          <a:lstStyle/>
          <a:p>
            <a:fld id="{B4C71EC6-210F-42DE-9C53-41977AD35B3D}" type="datetimeFigureOut">
              <a:rPr lang="ru-RU" smtClean="0"/>
              <a:t>вс 14.03.21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вс 14.03.21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Date Placeholder 4"/>
          <p:cNvSpPr>
            <a:spLocks noGrp="1"/>
          </p:cNvSpPr>
          <p:nvPr>
            <p:ph type="dt" sz="half" idx="10"/>
          </p:nvPr>
        </p:nvSpPr>
        <p:spPr/>
        <p:txBody>
          <a:bodyPr/>
          <a:lstStyle/>
          <a:p>
            <a:fld id="{B4C71EC6-210F-42DE-9C53-41977AD35B3D}" type="datetimeFigureOut">
              <a:rPr lang="ru-RU" smtClean="0"/>
              <a:t>вс 14.03.21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вс 14.03.21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a:xfrm>
            <a:off x="8077200" y="6356350"/>
            <a:ext cx="609600" cy="365125"/>
          </a:xfrm>
        </p:spPr>
        <p:txBody>
          <a:bodyPr/>
          <a:lstStyle/>
          <a:p>
            <a:fld id="{B19B0651-EE4F-4900-A07F-96A6BFA9D0F0}" type="slidenum">
              <a:rPr lang="ru-RU" smtClean="0"/>
              <a:t>‹#›</a:t>
            </a:fld>
            <a:endParaRPr lang="ru-RU"/>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4C71EC6-210F-42DE-9C53-41977AD35B3D}" type="datetimeFigureOut">
              <a:rPr lang="ru-RU" smtClean="0"/>
              <a:t>вс 14.03.21</a:t>
            </a:fld>
            <a:endParaRPr lang="ru-RU"/>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19B0651-EE4F-4900-A07F-96A6BFA9D0F0}" type="slidenum">
              <a:rPr lang="ru-RU" smtClean="0"/>
              <a:t>‹#›</a:t>
            </a:fld>
            <a:endParaRPr lang="ru-RU"/>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343108" y="260648"/>
            <a:ext cx="4621380" cy="2304256"/>
          </a:xfrm>
        </p:spPr>
        <p:txBody>
          <a:bodyPr>
            <a:normAutofit/>
          </a:bodyPr>
          <a:lstStyle/>
          <a:p>
            <a:pPr algn="ctr"/>
            <a:r>
              <a:rPr lang="ru-RU" sz="6000" dirty="0" smtClean="0"/>
              <a:t>Правила безопасности</a:t>
            </a:r>
            <a:endParaRPr lang="ru-RU" sz="6000" dirty="0"/>
          </a:p>
        </p:txBody>
      </p:sp>
      <p:sp>
        <p:nvSpPr>
          <p:cNvPr id="3" name="Подзаголовок 2"/>
          <p:cNvSpPr>
            <a:spLocks noGrp="1"/>
          </p:cNvSpPr>
          <p:nvPr>
            <p:ph type="subTitle" idx="1"/>
          </p:nvPr>
        </p:nvSpPr>
        <p:spPr>
          <a:xfrm>
            <a:off x="179512" y="3493989"/>
            <a:ext cx="8640960" cy="2016224"/>
          </a:xfrm>
        </p:spPr>
        <p:txBody>
          <a:bodyPr>
            <a:noAutofit/>
          </a:bodyPr>
          <a:lstStyle/>
          <a:p>
            <a:pPr algn="ctr"/>
            <a:r>
              <a:rPr lang="ru-RU" sz="6000" dirty="0" smtClean="0">
                <a:solidFill>
                  <a:schemeClr val="accent4">
                    <a:lumMod val="60000"/>
                    <a:lumOff val="40000"/>
                  </a:schemeClr>
                </a:solidFill>
                <a:effectLst>
                  <a:outerShdw blurRad="38100" dist="38100" dir="2700000" algn="tl">
                    <a:srgbClr val="000000">
                      <a:alpha val="43137"/>
                    </a:srgbClr>
                  </a:outerShdw>
                </a:effectLst>
                <a:latin typeface="Comic Sans MS" panose="030F0702030302020204" pitchFamily="66" charset="0"/>
              </a:rPr>
              <a:t>В предвесенний </a:t>
            </a:r>
          </a:p>
          <a:p>
            <a:pPr algn="ctr"/>
            <a:r>
              <a:rPr lang="ru-RU" sz="6000" dirty="0" smtClean="0">
                <a:solidFill>
                  <a:schemeClr val="accent4">
                    <a:lumMod val="60000"/>
                    <a:lumOff val="40000"/>
                  </a:schemeClr>
                </a:solidFill>
                <a:effectLst>
                  <a:outerShdw blurRad="38100" dist="38100" dir="2700000" algn="tl">
                    <a:srgbClr val="000000">
                      <a:alpha val="43137"/>
                    </a:srgbClr>
                  </a:outerShdw>
                </a:effectLst>
                <a:latin typeface="Comic Sans MS" panose="030F0702030302020204" pitchFamily="66" charset="0"/>
              </a:rPr>
              <a:t>период</a:t>
            </a:r>
            <a:endParaRPr lang="ru-RU" sz="6000" dirty="0">
              <a:solidFill>
                <a:schemeClr val="accent4">
                  <a:lumMod val="60000"/>
                  <a:lumOff val="40000"/>
                </a:schemeClr>
              </a:solidFill>
              <a:effectLst>
                <a:outerShdw blurRad="38100" dist="38100" dir="2700000" algn="tl">
                  <a:srgbClr val="000000">
                    <a:alpha val="43137"/>
                  </a:srgbClr>
                </a:outerShdw>
              </a:effectLst>
              <a:latin typeface="Comic Sans MS" panose="030F0702030302020204" pitchFamily="66" charset="0"/>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681" y="26252"/>
            <a:ext cx="4323428" cy="3245917"/>
          </a:xfrm>
          <a:prstGeom prst="rect">
            <a:avLst/>
          </a:prstGeom>
          <a:ln>
            <a:noFill/>
          </a:ln>
          <a:effectLst>
            <a:softEdge rad="112500"/>
          </a:effectLst>
        </p:spPr>
      </p:pic>
    </p:spTree>
    <p:extLst>
      <p:ext uri="{BB962C8B-B14F-4D97-AF65-F5344CB8AC3E}">
        <p14:creationId xmlns:p14="http://schemas.microsoft.com/office/powerpoint/2010/main" val="42566656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188640"/>
            <a:ext cx="3384376" cy="5400600"/>
          </a:xfrm>
        </p:spPr>
        <p:txBody>
          <a:bodyPr>
            <a:noAutofit/>
          </a:bodyPr>
          <a:lstStyle/>
          <a:p>
            <a:pPr algn="ctr"/>
            <a:r>
              <a:rPr lang="ru-RU" sz="3000" dirty="0">
                <a:latin typeface="Comic Sans MS" panose="030F0702030302020204" pitchFamily="66" charset="0"/>
              </a:rPr>
              <a:t>Будьте внимательными и осторожными, при движении по улицам держитесь подальше от домов, не паркуйте автотранспорт  вблизи зданий</a:t>
            </a:r>
            <a:r>
              <a:rPr lang="ru-RU" sz="3000" dirty="0" smtClean="0">
                <a:latin typeface="Comic Sans MS" panose="030F0702030302020204" pitchFamily="66" charset="0"/>
              </a:rPr>
              <a:t>.</a:t>
            </a:r>
            <a:endParaRPr lang="ru-RU" sz="3000" dirty="0">
              <a:latin typeface="Comic Sans MS" panose="030F0702030302020204" pitchFamily="66" charset="0"/>
            </a:endParaRPr>
          </a:p>
        </p:txBody>
      </p:sp>
      <p:sp>
        <p:nvSpPr>
          <p:cNvPr id="3" name="Текст 2"/>
          <p:cNvSpPr>
            <a:spLocks noGrp="1"/>
          </p:cNvSpPr>
          <p:nvPr>
            <p:ph type="body" sz="half" idx="2"/>
          </p:nvPr>
        </p:nvSpPr>
        <p:spPr>
          <a:xfrm flipV="1">
            <a:off x="609600" y="6381328"/>
            <a:ext cx="2209800" cy="72008"/>
          </a:xfrm>
        </p:spPr>
        <p:txBody>
          <a:bodyPr>
            <a:normAutofit fontScale="25000" lnSpcReduction="20000"/>
          </a:bodyPr>
          <a:lstStyle/>
          <a:p>
            <a:endParaRPr lang="ru-RU" dirty="0"/>
          </a:p>
        </p:txBody>
      </p:sp>
      <p:pic>
        <p:nvPicPr>
          <p:cNvPr id="5" name="Рисунок 4"/>
          <p:cNvPicPr>
            <a:picLocks noGrp="1" noChangeAspect="1"/>
          </p:cNvPicPr>
          <p:nvPr>
            <p:ph type="pic" idx="1"/>
          </p:nvPr>
        </p:nvPicPr>
        <p:blipFill>
          <a:blip r:embed="rId2">
            <a:extLst>
              <a:ext uri="{28A0092B-C50C-407E-A947-70E740481C1C}">
                <a14:useLocalDpi xmlns:a14="http://schemas.microsoft.com/office/drawing/2010/main" val="0"/>
              </a:ext>
            </a:extLst>
          </a:blip>
          <a:srcRect l="10823" r="10823"/>
          <a:stretch>
            <a:fillRect/>
          </a:stretch>
        </p:blipFill>
        <p:spPr>
          <a:xfrm rot="420000">
            <a:off x="3425825" y="1247775"/>
            <a:ext cx="4618038" cy="3932238"/>
          </a:xfrm>
        </p:spPr>
      </p:pic>
    </p:spTree>
    <p:extLst>
      <p:ext uri="{BB962C8B-B14F-4D97-AF65-F5344CB8AC3E}">
        <p14:creationId xmlns:p14="http://schemas.microsoft.com/office/powerpoint/2010/main" val="7139322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88640"/>
            <a:ext cx="8229600" cy="936104"/>
          </a:xfrm>
        </p:spPr>
        <p:txBody>
          <a:bodyPr>
            <a:normAutofit fontScale="90000"/>
          </a:bodyPr>
          <a:lstStyle/>
          <a:p>
            <a:pPr algn="ctr"/>
            <a:r>
              <a:rPr lang="ru-RU" sz="3100" b="1" dirty="0" smtClean="0">
                <a:latin typeface="Comic Sans MS" panose="030F0702030302020204" pitchFamily="66" charset="0"/>
              </a:rPr>
              <a:t>ПАМЯТКА, </a:t>
            </a:r>
            <a:r>
              <a:rPr lang="ru-RU" sz="3100" b="1" dirty="0">
                <a:latin typeface="Comic Sans MS" panose="030F0702030302020204" pitchFamily="66" charset="0"/>
              </a:rPr>
              <a:t>воспитаннику</a:t>
            </a:r>
            <a:br>
              <a:rPr lang="ru-RU" sz="3100" b="1" dirty="0">
                <a:latin typeface="Comic Sans MS" panose="030F0702030302020204" pitchFamily="66" charset="0"/>
              </a:rPr>
            </a:br>
            <a:r>
              <a:rPr lang="ru-RU" sz="3100" b="1" dirty="0">
                <a:latin typeface="Comic Sans MS" panose="030F0702030302020204" pitchFamily="66" charset="0"/>
              </a:rPr>
              <a:t>о мерах личной безопасности </a:t>
            </a:r>
            <a:r>
              <a:rPr lang="ru-RU" sz="3100" b="1" dirty="0" smtClean="0">
                <a:latin typeface="Comic Sans MS" panose="030F0702030302020204" pitchFamily="66" charset="0"/>
              </a:rPr>
              <a:t>весной</a:t>
            </a:r>
            <a:endParaRPr lang="ru-RU" b="1" dirty="0">
              <a:latin typeface="Comic Sans MS" panose="030F0702030302020204" pitchFamily="66" charset="0"/>
            </a:endParaRPr>
          </a:p>
        </p:txBody>
      </p:sp>
      <p:pic>
        <p:nvPicPr>
          <p:cNvPr id="4" name="Объект 3"/>
          <p:cNvPicPr>
            <a:picLocks noGrp="1" noChangeAspect="1"/>
          </p:cNvPicPr>
          <p:nvPr>
            <p:ph idx="1"/>
          </p:nvPr>
        </p:nvPicPr>
        <p:blipFill rotWithShape="1">
          <a:blip r:embed="rId2">
            <a:extLst>
              <a:ext uri="{28A0092B-C50C-407E-A947-70E740481C1C}">
                <a14:useLocalDpi xmlns:a14="http://schemas.microsoft.com/office/drawing/2010/main" val="0"/>
              </a:ext>
            </a:extLst>
          </a:blip>
          <a:srcRect l="16405" t="17146" r="23842" b="17202"/>
          <a:stretch/>
        </p:blipFill>
        <p:spPr>
          <a:xfrm>
            <a:off x="107504" y="1196752"/>
            <a:ext cx="3228109" cy="2881745"/>
          </a:xfrm>
          <a:prstGeom prst="rect">
            <a:avLst/>
          </a:prstGeom>
          <a:ln>
            <a:noFill/>
          </a:ln>
          <a:effectLst>
            <a:softEdge rad="112500"/>
          </a:effectLst>
        </p:spPr>
      </p:pic>
      <p:sp>
        <p:nvSpPr>
          <p:cNvPr id="6" name="Прямоугольник 5"/>
          <p:cNvSpPr/>
          <p:nvPr/>
        </p:nvSpPr>
        <p:spPr>
          <a:xfrm>
            <a:off x="3275856" y="1340768"/>
            <a:ext cx="5544616" cy="3970318"/>
          </a:xfrm>
          <a:prstGeom prst="rect">
            <a:avLst/>
          </a:prstGeom>
        </p:spPr>
        <p:txBody>
          <a:bodyPr wrap="square">
            <a:spAutoFit/>
          </a:bodyPr>
          <a:lstStyle/>
          <a:p>
            <a:pPr lvl="0" algn="ctr" fontAlgn="auto"/>
            <a:r>
              <a:rPr lang="ru-RU" dirty="0" smtClean="0"/>
              <a:t>1. Не </a:t>
            </a:r>
            <a:r>
              <a:rPr lang="ru-RU" dirty="0"/>
              <a:t>ходи под крышами зданий, с которых свисают сосульки или может сойти снег. </a:t>
            </a:r>
          </a:p>
          <a:p>
            <a:pPr lvl="0" algn="ctr" fontAlgn="auto"/>
            <a:r>
              <a:rPr lang="ru-RU" dirty="0" smtClean="0"/>
              <a:t>2. При </a:t>
            </a:r>
            <a:r>
              <a:rPr lang="ru-RU" dirty="0"/>
              <a:t>наступлении весны не торопись снимать головной убор – весенняя погода бывает коварна, а тёплый ветер – обманчивым.</a:t>
            </a:r>
          </a:p>
          <a:p>
            <a:pPr lvl="0" algn="ctr" fontAlgn="auto"/>
            <a:r>
              <a:rPr lang="ru-RU" dirty="0" smtClean="0"/>
              <a:t>3. Носи </a:t>
            </a:r>
            <a:r>
              <a:rPr lang="ru-RU" dirty="0"/>
              <a:t>удобную, непромокаемую обувь с нескользящей подошвой – весной очень скользко.</a:t>
            </a:r>
          </a:p>
          <a:p>
            <a:pPr lvl="0" algn="ctr" fontAlgn="auto"/>
            <a:r>
              <a:rPr lang="ru-RU" dirty="0" smtClean="0"/>
              <a:t>4. Помни</a:t>
            </a:r>
            <a:r>
              <a:rPr lang="ru-RU" dirty="0"/>
              <a:t>, что вирусы распространяются в тёплую и влажную погоду быстрее, чем в мороз – пользуйся </a:t>
            </a:r>
            <a:r>
              <a:rPr lang="ru-RU" dirty="0" err="1"/>
              <a:t>оксолиновой</a:t>
            </a:r>
            <a:r>
              <a:rPr lang="ru-RU" dirty="0"/>
              <a:t> мазью и другими профилактическими средствами. Носи в кармашке сумки маску, которой можно воспользоваться в помещении, где находится чихающий или кашляющий человек.</a:t>
            </a:r>
          </a:p>
        </p:txBody>
      </p:sp>
    </p:spTree>
    <p:extLst>
      <p:ext uri="{BB962C8B-B14F-4D97-AF65-F5344CB8AC3E}">
        <p14:creationId xmlns:p14="http://schemas.microsoft.com/office/powerpoint/2010/main" val="3440350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Effect transition="in" filter="fade">
                                      <p:cBhvr>
                                        <p:cTn id="14" dur="1000"/>
                                        <p:tgtEl>
                                          <p:spTgt spid="6">
                                            <p:txEl>
                                              <p:pRg st="1" end="1"/>
                                            </p:txEl>
                                          </p:spTgt>
                                        </p:tgtEl>
                                      </p:cBhvr>
                                    </p:animEffect>
                                    <p:anim calcmode="lin" valueType="num">
                                      <p:cBhvr>
                                        <p:cTn id="15"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animEffect transition="in" filter="fade">
                                      <p:cBhvr>
                                        <p:cTn id="21" dur="1000"/>
                                        <p:tgtEl>
                                          <p:spTgt spid="6">
                                            <p:txEl>
                                              <p:pRg st="2" end="2"/>
                                            </p:txEl>
                                          </p:spTgt>
                                        </p:tgtEl>
                                      </p:cBhvr>
                                    </p:animEffect>
                                    <p:anim calcmode="lin" valueType="num">
                                      <p:cBhvr>
                                        <p:cTn id="22"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6">
                                            <p:txEl>
                                              <p:pRg st="3" end="3"/>
                                            </p:txEl>
                                          </p:spTgt>
                                        </p:tgtEl>
                                        <p:attrNameLst>
                                          <p:attrName>style.visibility</p:attrName>
                                        </p:attrNameLst>
                                      </p:cBhvr>
                                      <p:to>
                                        <p:strVal val="visible"/>
                                      </p:to>
                                    </p:set>
                                    <p:animEffect transition="in" filter="fade">
                                      <p:cBhvr>
                                        <p:cTn id="28" dur="1000"/>
                                        <p:tgtEl>
                                          <p:spTgt spid="6">
                                            <p:txEl>
                                              <p:pRg st="3" end="3"/>
                                            </p:txEl>
                                          </p:spTgt>
                                        </p:tgtEl>
                                      </p:cBhvr>
                                    </p:animEffect>
                                    <p:anim calcmode="lin" valueType="num">
                                      <p:cBhvr>
                                        <p:cTn id="29"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229600" cy="1008112"/>
          </a:xfrm>
        </p:spPr>
        <p:txBody>
          <a:bodyPr/>
          <a:lstStyle/>
          <a:p>
            <a:pPr algn="ctr"/>
            <a:r>
              <a:rPr lang="ru-RU" b="1" dirty="0" smtClean="0">
                <a:latin typeface="Comic Sans MS" panose="030F0702030302020204" pitchFamily="66" charset="0"/>
              </a:rPr>
              <a:t>А еще…</a:t>
            </a:r>
            <a:endParaRPr lang="ru-RU" b="1" dirty="0">
              <a:latin typeface="Comic Sans MS" panose="030F0702030302020204" pitchFamily="66" charset="0"/>
            </a:endParaRPr>
          </a:p>
        </p:txBody>
      </p:sp>
      <p:sp>
        <p:nvSpPr>
          <p:cNvPr id="3" name="Объект 2"/>
          <p:cNvSpPr>
            <a:spLocks noGrp="1"/>
          </p:cNvSpPr>
          <p:nvPr>
            <p:ph idx="1"/>
          </p:nvPr>
        </p:nvSpPr>
        <p:spPr>
          <a:xfrm>
            <a:off x="107504" y="1268760"/>
            <a:ext cx="8856984" cy="5472608"/>
          </a:xfrm>
        </p:spPr>
        <p:txBody>
          <a:bodyPr>
            <a:normAutofit/>
          </a:bodyPr>
          <a:lstStyle/>
          <a:p>
            <a:pPr lvl="0" algn="ctr" fontAlgn="auto"/>
            <a:r>
              <a:rPr lang="ru-RU" sz="1800" dirty="0"/>
              <a:t>Будь очень внимателен на дороге, переходи её только по пешеходному переходу и только тогда, когда видишь, что машина притормаживает, чтобы тебя пропустить. Будь </a:t>
            </a:r>
            <a:r>
              <a:rPr lang="ru-RU" sz="1800" dirty="0" err="1"/>
              <a:t>взаимовежлив</a:t>
            </a:r>
            <a:r>
              <a:rPr lang="ru-RU" sz="1800" dirty="0"/>
              <a:t> с водителями.</a:t>
            </a:r>
          </a:p>
          <a:p>
            <a:pPr lvl="0" algn="ctr" fontAlgn="auto"/>
            <a:r>
              <a:rPr lang="ru-RU" sz="1800" dirty="0"/>
              <a:t>Обращай внимание на бродячих животных, при возможности обходи их стороной, весной инстинкты у животных обостряются.</a:t>
            </a:r>
          </a:p>
          <a:p>
            <a:pPr lvl="0" algn="ctr" fontAlgn="auto"/>
            <a:r>
              <a:rPr lang="ru-RU" sz="1800" dirty="0"/>
              <a:t>Всегда будь осторожен при общении с незнакомыми людьми, никогда не уходи с незнакомым человеком. Не афишируй наличие телефона, дорогих украшений.</a:t>
            </a:r>
          </a:p>
          <a:p>
            <a:pPr lvl="0" algn="ctr" fontAlgn="auto"/>
            <a:r>
              <a:rPr lang="ru-RU" sz="1800" dirty="0"/>
              <a:t>Будь осторожен во время прогулки у реки! Помни, что весна – самое опасное время на реке! Не переходите реку, пруд, озеро по льду весной. Внимательно следите за специальными знаками. Помните, течение реки сильно подмывает крутые берега. Возможны обвалы. Остерегайтесь любоваться весенним ледоходом с обрывистых берегов. Весной опасно подходить к плотинам, к прудам. Так как они могут быть неожиданно сорваны напором льда. Ни при каких обстоятельствах не приближайтесь к ледяным заторам.</a:t>
            </a:r>
          </a:p>
          <a:p>
            <a:pPr algn="ctr"/>
            <a:endParaRPr lang="ru-RU" sz="1600" dirty="0"/>
          </a:p>
        </p:txBody>
      </p:sp>
    </p:spTree>
    <p:extLst>
      <p:ext uri="{BB962C8B-B14F-4D97-AF65-F5344CB8AC3E}">
        <p14:creationId xmlns:p14="http://schemas.microsoft.com/office/powerpoint/2010/main" val="4053165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88640"/>
            <a:ext cx="8229600" cy="1080120"/>
          </a:xfrm>
        </p:spPr>
        <p:txBody>
          <a:bodyPr>
            <a:normAutofit fontScale="90000"/>
          </a:bodyPr>
          <a:lstStyle/>
          <a:p>
            <a:pPr algn="ctr"/>
            <a:r>
              <a:rPr lang="ru-RU" sz="4000" b="1" dirty="0">
                <a:latin typeface="Comic Sans MS" panose="030F0702030302020204" pitchFamily="66" charset="0"/>
              </a:rPr>
              <a:t>Меры безопасности на льду весной в период паводка и </a:t>
            </a:r>
            <a:r>
              <a:rPr lang="ru-RU" sz="4000" b="1" dirty="0" smtClean="0">
                <a:latin typeface="Comic Sans MS" panose="030F0702030302020204" pitchFamily="66" charset="0"/>
              </a:rPr>
              <a:t>ледохода</a:t>
            </a:r>
            <a:endParaRPr lang="ru-RU" dirty="0"/>
          </a:p>
        </p:txBody>
      </p:sp>
      <p:sp>
        <p:nvSpPr>
          <p:cNvPr id="3" name="Объект 2"/>
          <p:cNvSpPr>
            <a:spLocks noGrp="1"/>
          </p:cNvSpPr>
          <p:nvPr>
            <p:ph idx="1"/>
          </p:nvPr>
        </p:nvSpPr>
        <p:spPr>
          <a:xfrm>
            <a:off x="457200" y="1412776"/>
            <a:ext cx="8229600" cy="5328592"/>
          </a:xfrm>
        </p:spPr>
        <p:txBody>
          <a:bodyPr>
            <a:normAutofit/>
          </a:bodyPr>
          <a:lstStyle/>
          <a:p>
            <a:pPr algn="ctr"/>
            <a:r>
              <a:rPr lang="ru-RU" sz="2400" dirty="0"/>
              <a:t>Нет, пожалуй, человека, который бы не радовался пробуждению природы, весеннему пению птиц, ласковому весеннему солнышку. «Всякий лед до тепла живет» - гласит пословица. Однако, весна не всегда радость тому, кто не соблюдает правил поведения на воде в период половодья и когда непрочен лед. Ледоход - это очень увлекательное зрелище, которое привлекает многих людей. Период половодья требует от нас порядка, осторожности и соблюдения правил безопасности поведения на льду и воде</a:t>
            </a:r>
            <a:r>
              <a:rPr lang="ru-RU" sz="2400" dirty="0" smtClean="0"/>
              <a:t>.</a:t>
            </a:r>
            <a:endParaRPr lang="ru-RU" sz="2400" dirty="0"/>
          </a:p>
        </p:txBody>
      </p:sp>
    </p:spTree>
    <p:extLst>
      <p:ext uri="{BB962C8B-B14F-4D97-AF65-F5344CB8AC3E}">
        <p14:creationId xmlns:p14="http://schemas.microsoft.com/office/powerpoint/2010/main" val="667384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79260" y="188640"/>
            <a:ext cx="8229600" cy="710952"/>
          </a:xfrm>
        </p:spPr>
        <p:txBody>
          <a:bodyPr>
            <a:normAutofit/>
          </a:bodyPr>
          <a:lstStyle/>
          <a:p>
            <a:pPr algn="ctr"/>
            <a:r>
              <a:rPr lang="ru-RU" sz="3600" b="1" u="sng" dirty="0">
                <a:latin typeface="Comic Sans MS" panose="030F0702030302020204" pitchFamily="66" charset="0"/>
              </a:rPr>
              <a:t>ПОМНИТЕ: </a:t>
            </a:r>
            <a:endParaRPr lang="ru-RU" sz="3600" dirty="0">
              <a:latin typeface="Comic Sans MS" panose="030F0702030302020204" pitchFamily="66" charset="0"/>
            </a:endParaRPr>
          </a:p>
        </p:txBody>
      </p:sp>
      <p:sp>
        <p:nvSpPr>
          <p:cNvPr id="3" name="Объект 2"/>
          <p:cNvSpPr>
            <a:spLocks noGrp="1"/>
          </p:cNvSpPr>
          <p:nvPr>
            <p:ph idx="1"/>
          </p:nvPr>
        </p:nvSpPr>
        <p:spPr>
          <a:xfrm>
            <a:off x="479260" y="1052736"/>
            <a:ext cx="8229600" cy="4911824"/>
          </a:xfrm>
        </p:spPr>
        <p:txBody>
          <a:bodyPr>
            <a:normAutofit/>
          </a:bodyPr>
          <a:lstStyle/>
          <a:p>
            <a:pPr algn="just"/>
            <a:r>
              <a:rPr lang="ru-RU" sz="2000" dirty="0"/>
              <a:t>Лед на реках во время весеннего паводка становится рыхлым, "съедается" сверху солнцем, талой водой, а снизу подтачивается течением. Очень опасно по нему ходить: в любой момент может рассыпаться под ногами и сомкнуться над головой, хотя внешне он выглядит крепким. Такой лед не способен выдержать вес человека</a:t>
            </a:r>
          </a:p>
          <a:p>
            <a:r>
              <a:rPr lang="ru-RU" sz="2000" b="1" u="sng" dirty="0"/>
              <a:t>Поэтому следует помнить:</a:t>
            </a:r>
            <a:endParaRPr lang="ru-RU" sz="2000" dirty="0"/>
          </a:p>
          <a:p>
            <a:r>
              <a:rPr lang="ru-RU" sz="2000" b="1" i="1" dirty="0"/>
              <a:t>- </a:t>
            </a:r>
            <a:r>
              <a:rPr lang="ru-RU" sz="2000" i="1" dirty="0"/>
              <a:t>на весеннем льду легко провалиться;</a:t>
            </a:r>
            <a:endParaRPr lang="ru-RU" sz="2000" dirty="0"/>
          </a:p>
          <a:p>
            <a:r>
              <a:rPr lang="ru-RU" sz="2000" i="1" dirty="0"/>
              <a:t>- быстрее всего процесс распада льда происходит у берегов;</a:t>
            </a:r>
            <a:endParaRPr lang="ru-RU" sz="2000" dirty="0"/>
          </a:p>
          <a:p>
            <a:r>
              <a:rPr lang="ru-RU" sz="2000" i="1" dirty="0"/>
              <a:t>- весенний лед, покрытый снегом, быстро превращается в рыхлую массу</a:t>
            </a:r>
            <a:r>
              <a:rPr lang="ru-RU" sz="2000" i="1" dirty="0" smtClean="0"/>
              <a:t>.</a:t>
            </a:r>
            <a:endParaRPr lang="ru-RU" sz="2000" dirty="0"/>
          </a:p>
        </p:txBody>
      </p:sp>
    </p:spTree>
    <p:extLst>
      <p:ext uri="{BB962C8B-B14F-4D97-AF65-F5344CB8AC3E}">
        <p14:creationId xmlns:p14="http://schemas.microsoft.com/office/powerpoint/2010/main" val="526751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88640"/>
            <a:ext cx="8229600" cy="1080120"/>
          </a:xfrm>
        </p:spPr>
        <p:txBody>
          <a:bodyPr>
            <a:noAutofit/>
          </a:bodyPr>
          <a:lstStyle/>
          <a:p>
            <a:pPr algn="ctr"/>
            <a:r>
              <a:rPr lang="ru-RU" sz="4000" b="1" dirty="0">
                <a:latin typeface="Comic Sans MS" panose="030F0702030302020204" pitchFamily="66" charset="0"/>
              </a:rPr>
              <a:t>В период  весеннего паводка и ледохода запрещается</a:t>
            </a:r>
            <a:r>
              <a:rPr lang="ru-RU" sz="4000" b="1" dirty="0" smtClean="0">
                <a:latin typeface="Comic Sans MS" panose="030F0702030302020204" pitchFamily="66" charset="0"/>
              </a:rPr>
              <a:t>:</a:t>
            </a:r>
            <a:endParaRPr lang="ru-RU" sz="4000" dirty="0">
              <a:latin typeface="Comic Sans MS" panose="030F0702030302020204" pitchFamily="66" charset="0"/>
            </a:endParaRPr>
          </a:p>
        </p:txBody>
      </p:sp>
      <p:sp>
        <p:nvSpPr>
          <p:cNvPr id="3" name="Объект 2"/>
          <p:cNvSpPr>
            <a:spLocks noGrp="1"/>
          </p:cNvSpPr>
          <p:nvPr>
            <p:ph idx="1"/>
          </p:nvPr>
        </p:nvSpPr>
        <p:spPr>
          <a:xfrm>
            <a:off x="457200" y="1340768"/>
            <a:ext cx="8229600" cy="4983832"/>
          </a:xfrm>
        </p:spPr>
        <p:txBody>
          <a:bodyPr>
            <a:normAutofit lnSpcReduction="10000"/>
          </a:bodyPr>
          <a:lstStyle/>
          <a:p>
            <a:r>
              <a:rPr lang="ru-RU" dirty="0"/>
              <a:t>- </a:t>
            </a:r>
            <a:r>
              <a:rPr lang="ru-RU" b="1" i="1" dirty="0"/>
              <a:t>выходить в весенний период на водоемы;</a:t>
            </a:r>
            <a:endParaRPr lang="ru-RU" dirty="0"/>
          </a:p>
          <a:p>
            <a:r>
              <a:rPr lang="ru-RU" b="1" i="1" dirty="0"/>
              <a:t>- переправляться через реку в период ледохода;</a:t>
            </a:r>
            <a:endParaRPr lang="ru-RU" dirty="0"/>
          </a:p>
          <a:p>
            <a:r>
              <a:rPr lang="ru-RU" b="1" i="1" dirty="0"/>
              <a:t>- подходить близко к реке в местах затора льда, </a:t>
            </a:r>
            <a:endParaRPr lang="ru-RU" dirty="0"/>
          </a:p>
          <a:p>
            <a:r>
              <a:rPr lang="ru-RU" b="1" i="1" dirty="0"/>
              <a:t>- стоять на обрывистом берегу, подвергающемуся разливу и обвалу;</a:t>
            </a:r>
            <a:endParaRPr lang="ru-RU" dirty="0"/>
          </a:p>
          <a:p>
            <a:r>
              <a:rPr lang="ru-RU" b="1" i="1" dirty="0"/>
              <a:t>- приближаться к ледяным заторам,</a:t>
            </a:r>
            <a:endParaRPr lang="ru-RU" dirty="0"/>
          </a:p>
          <a:p>
            <a:r>
              <a:rPr lang="ru-RU" b="1" i="1" dirty="0"/>
              <a:t>-  отталкивать льдины от берегов,</a:t>
            </a:r>
            <a:endParaRPr lang="ru-RU" dirty="0"/>
          </a:p>
          <a:p>
            <a:r>
              <a:rPr lang="ru-RU" b="1" i="1" dirty="0"/>
              <a:t>- измерять глубину реки или любого водоема</a:t>
            </a:r>
            <a:r>
              <a:rPr lang="ru-RU" dirty="0"/>
              <a:t>,</a:t>
            </a:r>
          </a:p>
          <a:p>
            <a:r>
              <a:rPr lang="ru-RU" b="1" i="1" dirty="0"/>
              <a:t>- ходить по льдинам и кататься на них</a:t>
            </a:r>
            <a:endParaRPr lang="ru-RU" dirty="0"/>
          </a:p>
          <a:p>
            <a:endParaRPr lang="ru-RU" dirty="0"/>
          </a:p>
        </p:txBody>
      </p:sp>
    </p:spTree>
    <p:extLst>
      <p:ext uri="{BB962C8B-B14F-4D97-AF65-F5344CB8AC3E}">
        <p14:creationId xmlns:p14="http://schemas.microsoft.com/office/powerpoint/2010/main" val="1148727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88640"/>
            <a:ext cx="8229600" cy="720080"/>
          </a:xfrm>
        </p:spPr>
        <p:txBody>
          <a:bodyPr>
            <a:normAutofit fontScale="90000"/>
          </a:bodyPr>
          <a:lstStyle/>
          <a:p>
            <a:endParaRPr lang="ru-RU" dirty="0"/>
          </a:p>
        </p:txBody>
      </p:sp>
      <p:sp>
        <p:nvSpPr>
          <p:cNvPr id="3" name="Объект 2"/>
          <p:cNvSpPr>
            <a:spLocks noGrp="1"/>
          </p:cNvSpPr>
          <p:nvPr>
            <p:ph idx="1"/>
          </p:nvPr>
        </p:nvSpPr>
        <p:spPr>
          <a:xfrm>
            <a:off x="179512" y="188640"/>
            <a:ext cx="8856984" cy="6480720"/>
          </a:xfrm>
        </p:spPr>
        <p:txBody>
          <a:bodyPr>
            <a:noAutofit/>
          </a:bodyPr>
          <a:lstStyle/>
          <a:p>
            <a:pPr marL="0" indent="0" algn="just">
              <a:lnSpc>
                <a:spcPts val="2880"/>
              </a:lnSpc>
              <a:buNone/>
            </a:pPr>
            <a:r>
              <a:rPr lang="ru-RU" sz="1600" dirty="0"/>
              <a:t>Когда вы наблюдаете за ледоходом с моста, набережной причала, нельзя перегибаться через перила и другие </a:t>
            </a:r>
            <a:r>
              <a:rPr lang="ru-RU" sz="1600" dirty="0" smtClean="0"/>
              <a:t>ограждения.</a:t>
            </a:r>
          </a:p>
          <a:p>
            <a:pPr marL="0" indent="0" algn="just">
              <a:lnSpc>
                <a:spcPts val="2880"/>
              </a:lnSpc>
              <a:buNone/>
            </a:pPr>
            <a:r>
              <a:rPr lang="ru-RU" sz="1600" dirty="0" smtClean="0"/>
              <a:t>Если </a:t>
            </a:r>
            <a:r>
              <a:rPr lang="ru-RU" sz="1600" dirty="0"/>
              <a:t>лед под вами проломился, и поблизости никого нет - не впадайте в панику, широко раскиньте руки, обопритесь о край полыньи и, медленно ложась на живот или спину, выбирайтесь на крепкий лед в ту сторону, откуда пришли.</a:t>
            </a:r>
          </a:p>
          <a:p>
            <a:pPr marL="0" indent="0" algn="just">
              <a:lnSpc>
                <a:spcPts val="2880"/>
              </a:lnSpc>
              <a:buNone/>
            </a:pPr>
            <a:r>
              <a:rPr lang="ru-RU" sz="1600" dirty="0"/>
              <a:t>Если вы оказались свидетелем несчастного случая на реке или озере, то не теряйтесь, не убегайте домой, а громко зовите на помощь, взрослые услышат и смогут выручить из беды.</a:t>
            </a:r>
          </a:p>
          <a:p>
            <a:pPr marL="0" indent="0" algn="just">
              <a:lnSpc>
                <a:spcPts val="2880"/>
              </a:lnSpc>
              <a:buNone/>
            </a:pPr>
            <a:r>
              <a:rPr lang="ru-RU" sz="1600" dirty="0"/>
              <a:t>Если вы оказываете помощь сами, то надо обязательно лечь на лед, подать пострадавшему палку, шест, ремень или шарф и т.п., чтобы помочь выбраться из воды. Затем доставить пострадавшего в теплое помещение, растереть насухо, переодеть, напоить горячим чаем. При необходимости обратиться к врачу.</a:t>
            </a:r>
          </a:p>
          <a:p>
            <a:pPr algn="ctr">
              <a:lnSpc>
                <a:spcPts val="2880"/>
              </a:lnSpc>
            </a:pPr>
            <a:r>
              <a:rPr lang="ru-RU" sz="1600" b="1" dirty="0"/>
              <a:t>Не выходите на лед во время весеннего паводка.</a:t>
            </a:r>
            <a:endParaRPr lang="ru-RU" sz="1600" dirty="0"/>
          </a:p>
          <a:p>
            <a:pPr algn="ctr">
              <a:lnSpc>
                <a:spcPts val="2880"/>
              </a:lnSpc>
            </a:pPr>
            <a:r>
              <a:rPr lang="ru-RU" sz="1600" b="1" dirty="0"/>
              <a:t>Не подвергайте свою жизнь </a:t>
            </a:r>
            <a:r>
              <a:rPr lang="ru-RU" sz="1600" b="1" dirty="0" smtClean="0"/>
              <a:t>опасности</a:t>
            </a:r>
            <a:endParaRPr lang="ru-RU" sz="1600" dirty="0"/>
          </a:p>
        </p:txBody>
      </p:sp>
    </p:spTree>
    <p:extLst>
      <p:ext uri="{BB962C8B-B14F-4D97-AF65-F5344CB8AC3E}">
        <p14:creationId xmlns:p14="http://schemas.microsoft.com/office/powerpoint/2010/main" val="2496864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8" presetID="42" presetClass="entr" presetSubtype="0" fill="hold" nodeType="with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88640"/>
            <a:ext cx="8229600" cy="936104"/>
          </a:xfrm>
        </p:spPr>
        <p:txBody>
          <a:bodyPr/>
          <a:lstStyle/>
          <a:p>
            <a:pPr algn="ctr"/>
            <a:r>
              <a:rPr lang="ru-RU" b="1" dirty="0" smtClean="0">
                <a:latin typeface="Comic Sans MS" panose="030F0702030302020204" pitchFamily="66" charset="0"/>
              </a:rPr>
              <a:t>Помните!</a:t>
            </a:r>
            <a:endParaRPr lang="ru-RU" b="1" dirty="0">
              <a:latin typeface="Comic Sans MS" panose="030F0702030302020204" pitchFamily="66" charset="0"/>
            </a:endParaRPr>
          </a:p>
        </p:txBody>
      </p:sp>
      <p:sp>
        <p:nvSpPr>
          <p:cNvPr id="3" name="Объект 2"/>
          <p:cNvSpPr>
            <a:spLocks noGrp="1"/>
          </p:cNvSpPr>
          <p:nvPr>
            <p:ph idx="1"/>
          </p:nvPr>
        </p:nvSpPr>
        <p:spPr>
          <a:xfrm>
            <a:off x="457200" y="1268760"/>
            <a:ext cx="8229600" cy="5055840"/>
          </a:xfrm>
        </p:spPr>
        <p:txBody>
          <a:bodyPr/>
          <a:lstStyle/>
          <a:p>
            <a:pPr algn="ctr"/>
            <a:r>
              <a:rPr lang="ru-RU" b="1" dirty="0">
                <a:solidFill>
                  <a:schemeClr val="accent1">
                    <a:lumMod val="75000"/>
                  </a:schemeClr>
                </a:solidFill>
              </a:rPr>
              <a:t>Берегитесь сосулек и </a:t>
            </a:r>
            <a:r>
              <a:rPr lang="ru-RU" b="1" dirty="0" smtClean="0">
                <a:solidFill>
                  <a:schemeClr val="accent1">
                    <a:lumMod val="75000"/>
                  </a:schemeClr>
                </a:solidFill>
              </a:rPr>
              <a:t>схода </a:t>
            </a:r>
            <a:r>
              <a:rPr lang="ru-RU" b="1" dirty="0">
                <a:solidFill>
                  <a:schemeClr val="accent1">
                    <a:lumMod val="75000"/>
                  </a:schemeClr>
                </a:solidFill>
              </a:rPr>
              <a:t>снега с крыш!</a:t>
            </a:r>
          </a:p>
          <a:p>
            <a:pPr algn="ctr"/>
            <a:r>
              <a:rPr lang="ru-RU" b="1" dirty="0">
                <a:solidFill>
                  <a:schemeClr val="accent1">
                    <a:lumMod val="75000"/>
                  </a:schemeClr>
                </a:solidFill>
              </a:rPr>
              <a:t>В связи с потеплением, возникает </a:t>
            </a:r>
            <a:r>
              <a:rPr lang="ru-RU" b="1" dirty="0" smtClean="0">
                <a:solidFill>
                  <a:schemeClr val="accent1">
                    <a:lumMod val="75000"/>
                  </a:schemeClr>
                </a:solidFill>
              </a:rPr>
              <a:t>возможность </a:t>
            </a:r>
            <a:r>
              <a:rPr lang="ru-RU" b="1" dirty="0">
                <a:solidFill>
                  <a:schemeClr val="accent1">
                    <a:lumMod val="75000"/>
                  </a:schemeClr>
                </a:solidFill>
              </a:rPr>
              <a:t>схода снежных масс и  </a:t>
            </a:r>
            <a:r>
              <a:rPr lang="ru-RU" b="1" dirty="0" smtClean="0">
                <a:solidFill>
                  <a:schemeClr val="accent1">
                    <a:lumMod val="75000"/>
                  </a:schemeClr>
                </a:solidFill>
              </a:rPr>
              <a:t>льда с крыш домов.</a:t>
            </a:r>
            <a:endParaRPr lang="ru-RU" b="1" dirty="0">
              <a:solidFill>
                <a:schemeClr val="accent1">
                  <a:lumMod val="75000"/>
                </a:schemeClr>
              </a:solidFill>
            </a:endParaRPr>
          </a:p>
          <a:p>
            <a:pPr algn="just"/>
            <a:r>
              <a:rPr lang="ru-RU" dirty="0"/>
              <a:t>Потепление приводит к тому, что слежавшийся снежный покров под воздействием влажности становится в три раза тяжелее.</a:t>
            </a:r>
          </a:p>
          <a:p>
            <a:endParaRPr lang="ru-RU" dirty="0"/>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78945" y="3645024"/>
            <a:ext cx="2808312" cy="1886525"/>
          </a:xfrm>
          <a:prstGeom prst="rect">
            <a:avLst/>
          </a:prstGeom>
          <a:ln>
            <a:noFill/>
          </a:ln>
          <a:effectLst>
            <a:softEdge rad="112500"/>
          </a:effectLst>
        </p:spPr>
      </p:pic>
    </p:spTree>
    <p:extLst>
      <p:ext uri="{BB962C8B-B14F-4D97-AF65-F5344CB8AC3E}">
        <p14:creationId xmlns:p14="http://schemas.microsoft.com/office/powerpoint/2010/main" val="3749084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9879"/>
            <a:ext cx="8229600" cy="1022857"/>
          </a:xfrm>
        </p:spPr>
        <p:txBody>
          <a:bodyPr>
            <a:normAutofit/>
          </a:bodyPr>
          <a:lstStyle/>
          <a:p>
            <a:pPr algn="ctr"/>
            <a:r>
              <a:rPr lang="ru-RU" sz="3200" b="1" dirty="0">
                <a:latin typeface="Comic Sans MS" panose="030F0702030302020204" pitchFamily="66" charset="0"/>
              </a:rPr>
              <a:t>Сход скопившейся на крыше снежной и ледяной массы очень опасен</a:t>
            </a:r>
            <a:r>
              <a:rPr lang="ru-RU" sz="3200" b="1" dirty="0" smtClean="0">
                <a:latin typeface="Comic Sans MS" panose="030F0702030302020204" pitchFamily="66" charset="0"/>
              </a:rPr>
              <a:t>!</a:t>
            </a:r>
            <a:endParaRPr lang="ru-RU" sz="3200" dirty="0">
              <a:latin typeface="Comic Sans MS" panose="030F0702030302020204" pitchFamily="66" charset="0"/>
            </a:endParaRPr>
          </a:p>
        </p:txBody>
      </p:sp>
      <p:sp>
        <p:nvSpPr>
          <p:cNvPr id="3" name="Объект 2"/>
          <p:cNvSpPr>
            <a:spLocks noGrp="1"/>
          </p:cNvSpPr>
          <p:nvPr>
            <p:ph idx="1"/>
          </p:nvPr>
        </p:nvSpPr>
        <p:spPr>
          <a:xfrm>
            <a:off x="179512" y="1196752"/>
            <a:ext cx="8856984" cy="5472608"/>
          </a:xfrm>
        </p:spPr>
        <p:txBody>
          <a:bodyPr>
            <a:normAutofit/>
          </a:bodyPr>
          <a:lstStyle/>
          <a:p>
            <a:pPr lvl="0" algn="ctr"/>
            <a:r>
              <a:rPr lang="ru-RU" sz="1800" dirty="0"/>
              <a:t>Помните: чаще всего сосульки образуются над водостоками, поэтому эти места фасадов домов бывают особенно опасны. Их необходимо обходить стороной.</a:t>
            </a:r>
          </a:p>
          <a:p>
            <a:pPr lvl="0" algn="ctr"/>
            <a:r>
              <a:rPr lang="ru-RU" sz="1800" dirty="0"/>
              <a:t>Соблюдайте осторожность и, по возможности, не подходите близко к стенам зданий.</a:t>
            </a:r>
          </a:p>
          <a:p>
            <a:pPr lvl="0" algn="ctr"/>
            <a:r>
              <a:rPr lang="ru-RU" sz="1800" dirty="0"/>
              <a:t>Если вы услышали наверху подозрительный шум – нельзя останавливаться, поднимать голову и рассматривать, что там случилось. Возможно, это сход снега или ледяной глыбы. Бежать от здания тоже нельзя. Нужно как можно быстрее прижаться к стене, козырек крыши послужит укрытием. </a:t>
            </a:r>
          </a:p>
          <a:p>
            <a:pPr lvl="0" algn="ctr"/>
            <a:r>
              <a:rPr lang="ru-RU" sz="1800" dirty="0"/>
              <a:t>Всегда обращайте внимание на огороженные участки тротуаров и ни в коем случае не заходите в опасные зоны.</a:t>
            </a:r>
          </a:p>
          <a:p>
            <a:pPr lvl="0" algn="ctr"/>
            <a:r>
              <a:rPr lang="ru-RU" sz="1800" dirty="0"/>
              <a:t>Чтобы избежать травматизма, родителям необходимо научить своих детей соблюдению правил нахождения вблизи жилых домов и зданий, зданий и сооружений от снега с целью исключения образования наледей</a:t>
            </a:r>
            <a:r>
              <a:rPr lang="ru-RU" sz="1800" dirty="0" smtClean="0"/>
              <a:t>.</a:t>
            </a:r>
            <a:endParaRPr lang="ru-RU" sz="1800" dirty="0"/>
          </a:p>
        </p:txBody>
      </p:sp>
    </p:spTree>
    <p:extLst>
      <p:ext uri="{BB962C8B-B14F-4D97-AF65-F5344CB8AC3E}">
        <p14:creationId xmlns:p14="http://schemas.microsoft.com/office/powerpoint/2010/main" val="3534154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25</TotalTime>
  <Words>805</Words>
  <Application>Microsoft Office PowerPoint</Application>
  <PresentationFormat>Экран (4:3)</PresentationFormat>
  <Paragraphs>47</Paragraphs>
  <Slides>10</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10</vt:i4>
      </vt:variant>
    </vt:vector>
  </HeadingPairs>
  <TitlesOfParts>
    <vt:vector size="15" baseType="lpstr">
      <vt:lpstr>Calibri</vt:lpstr>
      <vt:lpstr>Comic Sans MS</vt:lpstr>
      <vt:lpstr>Constantia</vt:lpstr>
      <vt:lpstr>Wingdings 2</vt:lpstr>
      <vt:lpstr>Поток</vt:lpstr>
      <vt:lpstr>Правила безопасности</vt:lpstr>
      <vt:lpstr>ПАМЯТКА, воспитаннику о мерах личной безопасности весной</vt:lpstr>
      <vt:lpstr>А еще…</vt:lpstr>
      <vt:lpstr>Меры безопасности на льду весной в период паводка и ледохода</vt:lpstr>
      <vt:lpstr>ПОМНИТЕ: </vt:lpstr>
      <vt:lpstr>В период  весеннего паводка и ледохода запрещается:</vt:lpstr>
      <vt:lpstr>Презентация PowerPoint</vt:lpstr>
      <vt:lpstr>Помните!</vt:lpstr>
      <vt:lpstr>Сход скопившейся на крыше снежной и ледяной массы очень опасен!</vt:lpstr>
      <vt:lpstr>Будьте внимательными и осторожными, при движении по улицам держитесь подальше от домов, не паркуйте автотранспорт  вблизи зданий.</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Правила безопасности</dc:title>
  <dc:creator>mikle christolubov</dc:creator>
  <cp:lastModifiedBy>Пользователь</cp:lastModifiedBy>
  <cp:revision>5</cp:revision>
  <dcterms:created xsi:type="dcterms:W3CDTF">2014-02-25T13:37:59Z</dcterms:created>
  <dcterms:modified xsi:type="dcterms:W3CDTF">2021-03-14T06:33:39Z</dcterms:modified>
</cp:coreProperties>
</file>